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sldIdLst>
    <p:sldId id="263" r:id="rId5"/>
    <p:sldId id="273" r:id="rId6"/>
    <p:sldId id="265" r:id="rId7"/>
    <p:sldId id="270" r:id="rId8"/>
    <p:sldId id="275" r:id="rId9"/>
    <p:sldId id="283" r:id="rId10"/>
    <p:sldId id="284" r:id="rId11"/>
    <p:sldId id="285" r:id="rId12"/>
    <p:sldId id="286" r:id="rId13"/>
    <p:sldId id="287" r:id="rId14"/>
    <p:sldId id="268" r:id="rId15"/>
  </p:sldIdLst>
  <p:sldSz cx="10440988"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6"/>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8"/>
    <p:restoredTop sz="84604" autoAdjust="0"/>
  </p:normalViewPr>
  <p:slideViewPr>
    <p:cSldViewPr snapToGrid="0" snapToObjects="1" showGuides="1">
      <p:cViewPr>
        <p:scale>
          <a:sx n="91" d="100"/>
          <a:sy n="91" d="100"/>
        </p:scale>
        <p:origin x="-1248" y="-72"/>
      </p:cViewPr>
      <p:guideLst>
        <p:guide orient="horz" pos="2160"/>
        <p:guide pos="3289"/>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C9B2E-DD03-4F62-9B02-D4909665B252}" type="datetimeFigureOut">
              <a:rPr lang="en-GB" smtClean="0"/>
              <a:t>22/02/2019</a:t>
            </a:fld>
            <a:endParaRPr lang="en-GB"/>
          </a:p>
        </p:txBody>
      </p:sp>
      <p:sp>
        <p:nvSpPr>
          <p:cNvPr id="4" name="Slide Image Placeholder 3"/>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0621-6F79-4358-9F94-A56D0808AD41}" type="slidenum">
              <a:rPr lang="en-GB" smtClean="0"/>
              <a:t>‹#›</a:t>
            </a:fld>
            <a:endParaRPr lang="en-GB"/>
          </a:p>
        </p:txBody>
      </p:sp>
    </p:spTree>
    <p:extLst>
      <p:ext uri="{BB962C8B-B14F-4D97-AF65-F5344CB8AC3E}">
        <p14:creationId xmlns:p14="http://schemas.microsoft.com/office/powerpoint/2010/main" val="27185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Present the text as on the slide.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Boxes on right illustrate the various components of the HEA (now Advance UK) Degree Standards Project aimed at further professionalising external examiners.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Chatham house rule : Take away any ideas and learning you gain from the event but do not share any information about individuals or institutions that you acquired in the process.</a:t>
            </a:r>
          </a:p>
        </p:txBody>
      </p:sp>
      <p:sp>
        <p:nvSpPr>
          <p:cNvPr id="4" name="Slide Number Placeholder 3"/>
          <p:cNvSpPr>
            <a:spLocks noGrp="1"/>
          </p:cNvSpPr>
          <p:nvPr>
            <p:ph type="sldNum" sz="quarter" idx="10"/>
          </p:nvPr>
        </p:nvSpPr>
        <p:spPr/>
        <p:txBody>
          <a:bodyPr/>
          <a:lstStyle/>
          <a:p>
            <a:fld id="{452B8DDF-9C23-42C5-9CE4-163A19A90EEA}" type="slidenum">
              <a:rPr lang="en-GB" smtClean="0"/>
              <a:t>2</a:t>
            </a:fld>
            <a:endParaRPr lang="en-GB"/>
          </a:p>
        </p:txBody>
      </p:sp>
    </p:spTree>
    <p:extLst>
      <p:ext uri="{BB962C8B-B14F-4D97-AF65-F5344CB8AC3E}">
        <p14:creationId xmlns:p14="http://schemas.microsoft.com/office/powerpoint/2010/main" val="418761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these learning outcomes for the workshop</a:t>
            </a:r>
          </a:p>
        </p:txBody>
      </p:sp>
      <p:sp>
        <p:nvSpPr>
          <p:cNvPr id="4" name="Slide Number Placeholder 3"/>
          <p:cNvSpPr>
            <a:spLocks noGrp="1"/>
          </p:cNvSpPr>
          <p:nvPr>
            <p:ph type="sldNum" sz="quarter" idx="10"/>
          </p:nvPr>
        </p:nvSpPr>
        <p:spPr/>
        <p:txBody>
          <a:bodyPr/>
          <a:lstStyle/>
          <a:p>
            <a:fld id="{25200621-6F79-4358-9F94-A56D0808AD41}" type="slidenum">
              <a:rPr lang="en-GB" smtClean="0"/>
              <a:t>3</a:t>
            </a:fld>
            <a:endParaRPr lang="en-GB"/>
          </a:p>
        </p:txBody>
      </p:sp>
    </p:spTree>
    <p:extLst>
      <p:ext uri="{BB962C8B-B14F-4D97-AF65-F5344CB8AC3E}">
        <p14:creationId xmlns:p14="http://schemas.microsoft.com/office/powerpoint/2010/main" val="270138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The video records the presentation on ‘Why Calibration’ as presented to the Conservatoire UK Calibration event held in Feb 2018.</a:t>
            </a:r>
          </a:p>
        </p:txBody>
      </p:sp>
      <p:sp>
        <p:nvSpPr>
          <p:cNvPr id="4" name="Slide Number Placeholder 3"/>
          <p:cNvSpPr>
            <a:spLocks noGrp="1"/>
          </p:cNvSpPr>
          <p:nvPr>
            <p:ph type="sldNum" sz="quarter" idx="10"/>
          </p:nvPr>
        </p:nvSpPr>
        <p:spPr/>
        <p:txBody>
          <a:bodyPr/>
          <a:lstStyle/>
          <a:p>
            <a:fld id="{25200621-6F79-4358-9F94-A56D0808AD41}" type="slidenum">
              <a:rPr lang="en-GB" smtClean="0"/>
              <a:t>4</a:t>
            </a:fld>
            <a:endParaRPr lang="en-GB"/>
          </a:p>
        </p:txBody>
      </p:sp>
    </p:spTree>
    <p:extLst>
      <p:ext uri="{BB962C8B-B14F-4D97-AF65-F5344CB8AC3E}">
        <p14:creationId xmlns:p14="http://schemas.microsoft.com/office/powerpoint/2010/main" val="348650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Social moderation</a:t>
            </a:r>
            <a:r>
              <a:rPr lang="en-US" sz="1200" kern="1200" dirty="0">
                <a:solidFill>
                  <a:schemeClr val="tx1"/>
                </a:solidFill>
                <a:effectLst/>
                <a:latin typeface="+mn-lt"/>
                <a:ea typeface="+mn-ea"/>
                <a:cs typeface="+mn-cs"/>
              </a:rPr>
              <a:t> (also known as </a:t>
            </a:r>
            <a:r>
              <a:rPr lang="en-US" sz="1200" b="1" kern="1200" dirty="0">
                <a:solidFill>
                  <a:schemeClr val="tx1"/>
                </a:solidFill>
                <a:effectLst/>
                <a:latin typeface="+mn-lt"/>
                <a:ea typeface="+mn-ea"/>
                <a:cs typeface="+mn-cs"/>
              </a:rPr>
              <a:t>‘consensus’ moderation</a:t>
            </a:r>
            <a:r>
              <a:rPr lang="en-US" sz="1200" kern="1200" dirty="0">
                <a:solidFill>
                  <a:schemeClr val="tx1"/>
                </a:solidFill>
                <a:effectLst/>
                <a:latin typeface="+mn-lt"/>
                <a:ea typeface="+mn-ea"/>
                <a:cs typeface="+mn-cs"/>
              </a:rPr>
              <a:t>) is a process for obtaining consistency in understanding and applying academic standards based on discussion of concrete examples and drawing on relevant reference points such as assessment criteria, learning outcomes or grade descriptors.  A typical panel constituted to judge student recitals is an example of social moderation in practice.</a:t>
            </a:r>
          </a:p>
          <a:p>
            <a:endParaRPr lang="en-US" sz="1200" kern="1200" dirty="0">
              <a:solidFill>
                <a:schemeClr val="tx1"/>
              </a:solidFill>
              <a:effectLst/>
              <a:latin typeface="+mn-lt"/>
              <a:ea typeface="+mn-ea"/>
              <a:cs typeface="+mn-cs"/>
            </a:endParaRPr>
          </a:p>
          <a:p>
            <a:r>
              <a:rPr lang="en-US" b="0" kern="1200" dirty="0">
                <a:effectLst/>
                <a:latin typeface="+mn-lt"/>
                <a:ea typeface="+mn-ea"/>
                <a:cs typeface="+mn-cs"/>
              </a:rPr>
              <a:t>However, </a:t>
            </a:r>
            <a:r>
              <a:rPr lang="en-US" b="1" kern="1200" dirty="0">
                <a:effectLst/>
                <a:latin typeface="+mn-lt"/>
                <a:ea typeface="+mn-ea"/>
                <a:cs typeface="+mn-cs"/>
              </a:rPr>
              <a:t>moderation</a:t>
            </a:r>
            <a:r>
              <a:rPr lang="en-US" kern="1200" dirty="0">
                <a:effectLst/>
                <a:latin typeface="+mn-lt"/>
                <a:ea typeface="+mn-ea"/>
                <a:cs typeface="+mn-cs"/>
              </a:rPr>
              <a:t> activities are generally focused on agreeing</a:t>
            </a:r>
            <a:r>
              <a:rPr lang="en-US" kern="1200" baseline="0" dirty="0">
                <a:effectLst/>
                <a:latin typeface="+mn-lt"/>
                <a:ea typeface="+mn-ea"/>
                <a:cs typeface="+mn-cs"/>
              </a:rPr>
              <a:t> marks for an assignment </a:t>
            </a:r>
            <a:r>
              <a:rPr lang="en-US" kern="1200" dirty="0">
                <a:effectLst/>
                <a:latin typeface="+mn-lt"/>
                <a:ea typeface="+mn-ea"/>
                <a:cs typeface="+mn-cs"/>
              </a:rPr>
              <a:t>but external examiners need to bring their standards to the judgement of a whole range of new and varied student assignments, examinations and performances.</a:t>
            </a:r>
            <a:r>
              <a:rPr lang="en-US" dirty="0"/>
              <a:t> </a:t>
            </a:r>
            <a:r>
              <a:rPr lang="en-US" kern="1200" dirty="0">
                <a:effectLst/>
                <a:latin typeface="+mn-lt"/>
                <a:ea typeface="+mn-ea"/>
                <a:cs typeface="+mn-cs"/>
              </a:rPr>
              <a:t> This is where the concept of </a:t>
            </a:r>
            <a:r>
              <a:rPr lang="en-US" b="1" kern="1200" dirty="0">
                <a:effectLst/>
                <a:latin typeface="+mn-lt"/>
                <a:ea typeface="+mn-ea"/>
                <a:cs typeface="+mn-cs"/>
              </a:rPr>
              <a:t>calibration</a:t>
            </a:r>
            <a:r>
              <a:rPr lang="en-US" kern="1200" dirty="0">
                <a:effectLst/>
                <a:latin typeface="+mn-lt"/>
                <a:ea typeface="+mn-ea"/>
                <a:cs typeface="+mn-cs"/>
              </a:rPr>
              <a:t> becomes important.</a:t>
            </a:r>
            <a:r>
              <a:rPr lang="en-US" dirty="0"/>
              <a:t> This calibration event is aimed at improving the consistency of marking recitals and is an example of using a social moderation method to assist assessors and examiners in making similar judgements.</a:t>
            </a:r>
            <a:endParaRPr lang="en-US" dirty="0">
              <a:latin typeface="+mn-lt"/>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aim of </a:t>
            </a:r>
            <a:r>
              <a:rPr lang="en-US" sz="1200" b="1" kern="1200" dirty="0">
                <a:solidFill>
                  <a:schemeClr val="tx1"/>
                </a:solidFill>
                <a:effectLst/>
                <a:latin typeface="+mn-lt"/>
                <a:ea typeface="+mn-ea"/>
                <a:cs typeface="+mn-cs"/>
              </a:rPr>
              <a:t>Calibration</a:t>
            </a:r>
            <a:r>
              <a:rPr lang="en-US" sz="1200"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is to create an</a:t>
            </a:r>
            <a:r>
              <a:rPr lang="en-US" sz="1200" kern="1200" dirty="0">
                <a:solidFill>
                  <a:schemeClr val="tx1"/>
                </a:solidFill>
                <a:effectLst/>
                <a:latin typeface="+mn-lt"/>
                <a:ea typeface="+mn-ea"/>
                <a:cs typeface="+mn-cs"/>
              </a:rPr>
              <a:t> assessor who can independently make similar judgements on new and different pieces of work. </a:t>
            </a:r>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the academic world, we are exploring the use of</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social moderation processes</a:t>
            </a:r>
            <a:r>
              <a:rPr lang="en-US" sz="1200" b="0" kern="1200" baseline="0" dirty="0">
                <a:solidFill>
                  <a:schemeClr val="tx1"/>
                </a:solidFill>
                <a:effectLst/>
                <a:latin typeface="+mn-lt"/>
                <a:ea typeface="+mn-ea"/>
                <a:cs typeface="+mn-cs"/>
              </a:rPr>
              <a:t> to develop the ‘</a:t>
            </a:r>
            <a:r>
              <a:rPr lang="en-US" sz="1200" b="1" kern="1200" baseline="0" dirty="0">
                <a:solidFill>
                  <a:schemeClr val="tx1"/>
                </a:solidFill>
                <a:effectLst/>
                <a:latin typeface="+mn-lt"/>
                <a:ea typeface="+mn-ea"/>
                <a:cs typeface="+mn-cs"/>
              </a:rPr>
              <a:t>calibrated academic’</a:t>
            </a:r>
            <a:r>
              <a:rPr lang="en-US" sz="1200" b="0" kern="1200" baseline="0" dirty="0">
                <a:solidFill>
                  <a:schemeClr val="tx1"/>
                </a:solidFill>
                <a:effectLst/>
                <a:latin typeface="+mn-lt"/>
                <a:ea typeface="+mn-ea"/>
                <a:cs typeface="+mn-cs"/>
              </a:rPr>
              <a:t> (Sadler).</a:t>
            </a:r>
          </a:p>
          <a:p>
            <a:endParaRPr lang="en-US" dirty="0"/>
          </a:p>
        </p:txBody>
      </p:sp>
      <p:sp>
        <p:nvSpPr>
          <p:cNvPr id="4" name="Slide Number Placeholder 3"/>
          <p:cNvSpPr>
            <a:spLocks noGrp="1"/>
          </p:cNvSpPr>
          <p:nvPr>
            <p:ph type="sldNum" sz="quarter" idx="10"/>
          </p:nvPr>
        </p:nvSpPr>
        <p:spPr/>
        <p:txBody>
          <a:bodyPr/>
          <a:lstStyle/>
          <a:p>
            <a:fld id="{25200621-6F79-4358-9F94-A56D0808AD41}" type="slidenum">
              <a:rPr lang="en-GB" smtClean="0"/>
              <a:t>5</a:t>
            </a:fld>
            <a:endParaRPr lang="en-GB"/>
          </a:p>
        </p:txBody>
      </p:sp>
    </p:spTree>
    <p:extLst>
      <p:ext uri="{BB962C8B-B14F-4D97-AF65-F5344CB8AC3E}">
        <p14:creationId xmlns:p14="http://schemas.microsoft.com/office/powerpoint/2010/main" val="77517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Present as text on slide.</a:t>
            </a:r>
          </a:p>
          <a:p>
            <a:endParaRPr lang="en-US" dirty="0"/>
          </a:p>
          <a:p>
            <a:r>
              <a:rPr lang="en-US" dirty="0"/>
              <a:t>NB, Stage 1 may have been done independently by delegates before attending the workshop.</a:t>
            </a:r>
          </a:p>
        </p:txBody>
      </p:sp>
      <p:sp>
        <p:nvSpPr>
          <p:cNvPr id="4" name="Slide Number Placeholder 3"/>
          <p:cNvSpPr>
            <a:spLocks noGrp="1"/>
          </p:cNvSpPr>
          <p:nvPr>
            <p:ph type="sldNum" sz="quarter" idx="10"/>
          </p:nvPr>
        </p:nvSpPr>
        <p:spPr/>
        <p:txBody>
          <a:bodyPr/>
          <a:lstStyle/>
          <a:p>
            <a:fld id="{25200621-6F79-4358-9F94-A56D0808AD41}" type="slidenum">
              <a:rPr lang="en-GB" smtClean="0"/>
              <a:t>6</a:t>
            </a:fld>
            <a:endParaRPr lang="en-GB"/>
          </a:p>
        </p:txBody>
      </p:sp>
    </p:spTree>
    <p:extLst>
      <p:ext uri="{BB962C8B-B14F-4D97-AF65-F5344CB8AC3E}">
        <p14:creationId xmlns:p14="http://schemas.microsoft.com/office/powerpoint/2010/main" val="388576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data as requested on slide if available.</a:t>
            </a:r>
          </a:p>
        </p:txBody>
      </p:sp>
      <p:sp>
        <p:nvSpPr>
          <p:cNvPr id="4" name="Slide Number Placeholder 3"/>
          <p:cNvSpPr>
            <a:spLocks noGrp="1"/>
          </p:cNvSpPr>
          <p:nvPr>
            <p:ph type="sldNum" sz="quarter" idx="10"/>
          </p:nvPr>
        </p:nvSpPr>
        <p:spPr/>
        <p:txBody>
          <a:bodyPr/>
          <a:lstStyle/>
          <a:p>
            <a:fld id="{25200621-6F79-4358-9F94-A56D0808AD41}" type="slidenum">
              <a:rPr lang="en-GB" smtClean="0"/>
              <a:t>7</a:t>
            </a:fld>
            <a:endParaRPr lang="en-GB"/>
          </a:p>
        </p:txBody>
      </p:sp>
    </p:spTree>
    <p:extLst>
      <p:ext uri="{BB962C8B-B14F-4D97-AF65-F5344CB8AC3E}">
        <p14:creationId xmlns:p14="http://schemas.microsoft.com/office/powerpoint/2010/main" val="26715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data as requested on slide if available.</a:t>
            </a:r>
          </a:p>
        </p:txBody>
      </p:sp>
      <p:sp>
        <p:nvSpPr>
          <p:cNvPr id="4" name="Slide Number Placeholder 3"/>
          <p:cNvSpPr>
            <a:spLocks noGrp="1"/>
          </p:cNvSpPr>
          <p:nvPr>
            <p:ph type="sldNum" sz="quarter" idx="10"/>
          </p:nvPr>
        </p:nvSpPr>
        <p:spPr/>
        <p:txBody>
          <a:bodyPr/>
          <a:lstStyle/>
          <a:p>
            <a:fld id="{25200621-6F79-4358-9F94-A56D0808AD41}" type="slidenum">
              <a:rPr lang="en-GB" smtClean="0"/>
              <a:t>8</a:t>
            </a:fld>
            <a:endParaRPr lang="en-GB"/>
          </a:p>
        </p:txBody>
      </p:sp>
    </p:spTree>
    <p:extLst>
      <p:ext uri="{BB962C8B-B14F-4D97-AF65-F5344CB8AC3E}">
        <p14:creationId xmlns:p14="http://schemas.microsoft.com/office/powerpoint/2010/main" val="88190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data as requested on slide if available.</a:t>
            </a:r>
          </a:p>
        </p:txBody>
      </p:sp>
      <p:sp>
        <p:nvSpPr>
          <p:cNvPr id="4" name="Slide Number Placeholder 3"/>
          <p:cNvSpPr>
            <a:spLocks noGrp="1"/>
          </p:cNvSpPr>
          <p:nvPr>
            <p:ph type="sldNum" sz="quarter" idx="10"/>
          </p:nvPr>
        </p:nvSpPr>
        <p:spPr/>
        <p:txBody>
          <a:bodyPr/>
          <a:lstStyle/>
          <a:p>
            <a:fld id="{25200621-6F79-4358-9F94-A56D0808AD41}" type="slidenum">
              <a:rPr lang="en-GB" smtClean="0"/>
              <a:t>9</a:t>
            </a:fld>
            <a:endParaRPr lang="en-GB"/>
          </a:p>
        </p:txBody>
      </p:sp>
    </p:spTree>
    <p:extLst>
      <p:ext uri="{BB962C8B-B14F-4D97-AF65-F5344CB8AC3E}">
        <p14:creationId xmlns:p14="http://schemas.microsoft.com/office/powerpoint/2010/main" val="150138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Insert data as requested on slide if available.</a:t>
            </a:r>
          </a:p>
        </p:txBody>
      </p:sp>
      <p:sp>
        <p:nvSpPr>
          <p:cNvPr id="4" name="Slide Number Placeholder 3"/>
          <p:cNvSpPr>
            <a:spLocks noGrp="1"/>
          </p:cNvSpPr>
          <p:nvPr>
            <p:ph type="sldNum" sz="quarter" idx="10"/>
          </p:nvPr>
        </p:nvSpPr>
        <p:spPr/>
        <p:txBody>
          <a:bodyPr/>
          <a:lstStyle/>
          <a:p>
            <a:fld id="{25200621-6F79-4358-9F94-A56D0808AD41}" type="slidenum">
              <a:rPr lang="en-GB" smtClean="0"/>
              <a:t>10</a:t>
            </a:fld>
            <a:endParaRPr lang="en-GB"/>
          </a:p>
        </p:txBody>
      </p:sp>
    </p:spTree>
    <p:extLst>
      <p:ext uri="{BB962C8B-B14F-4D97-AF65-F5344CB8AC3E}">
        <p14:creationId xmlns:p14="http://schemas.microsoft.com/office/powerpoint/2010/main" val="4000474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6" y="274639"/>
            <a:ext cx="234922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2050" y="274639"/>
            <a:ext cx="68736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91616" y="1865880"/>
            <a:ext cx="8001774" cy="1563123"/>
          </a:xfrm>
          <a:prstGeom prst="rect">
            <a:avLst/>
          </a:prstGeom>
        </p:spPr>
        <p:txBody>
          <a:bodyPr rtlCol="0" anchor="t" anchorCtr="0">
            <a:normAutofit/>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792139" y="4990600"/>
            <a:ext cx="8001133" cy="44024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4"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7482709" y="6356353"/>
            <a:ext cx="2436231" cy="365125"/>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6"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7"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2050"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07503"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6" y="4800600"/>
            <a:ext cx="6264593"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046506" y="612775"/>
            <a:ext cx="626459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046506"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2050" y="274638"/>
            <a:ext cx="93968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22050" y="1600203"/>
            <a:ext cx="93968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82709" y="6356353"/>
            <a:ext cx="2436231"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Calibrating Standards in the Assessment of Recitals</a:t>
            </a:r>
          </a:p>
        </p:txBody>
      </p:sp>
      <p:pic>
        <p:nvPicPr>
          <p:cNvPr id="4" name="Picture 3">
            <a:extLst>
              <a:ext uri="{FF2B5EF4-FFF2-40B4-BE49-F238E27FC236}">
                <a16:creationId xmlns="" xmlns:a16="http://schemas.microsoft.com/office/drawing/2014/main" id="{8647D704-5AEA-BE48-B990-438ECEE68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9994" y="3931383"/>
            <a:ext cx="2308462" cy="1631277"/>
          </a:xfrm>
          <a:prstGeom prst="rect">
            <a:avLst/>
          </a:prstGeom>
        </p:spPr>
      </p:pic>
      <p:pic>
        <p:nvPicPr>
          <p:cNvPr id="5" name="Picture 4">
            <a:extLst>
              <a:ext uri="{FF2B5EF4-FFF2-40B4-BE49-F238E27FC236}">
                <a16:creationId xmlns="" xmlns:a16="http://schemas.microsoft.com/office/drawing/2014/main" id="{24D7D46F-EFEC-864A-BD69-E89644261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1942" y="4267320"/>
            <a:ext cx="2734293" cy="959401"/>
          </a:xfrm>
          <a:prstGeom prst="rect">
            <a:avLst/>
          </a:prstGeom>
        </p:spPr>
      </p:pic>
    </p:spTree>
    <p:extLst>
      <p:ext uri="{BB962C8B-B14F-4D97-AF65-F5344CB8AC3E}">
        <p14:creationId xmlns:p14="http://schemas.microsoft.com/office/powerpoint/2010/main" val="339625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2A4A6"/>
                </a:solidFill>
                <a:latin typeface="Arial" charset="0"/>
              </a:rPr>
              <a:t>Recital 4: Cello programme</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36118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90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2A4A6"/>
                </a:solidFill>
              </a:rPr>
              <a:t>Introduction</a:t>
            </a:r>
          </a:p>
        </p:txBody>
      </p:sp>
      <p:sp>
        <p:nvSpPr>
          <p:cNvPr id="3" name="Content Placeholder 2"/>
          <p:cNvSpPr>
            <a:spLocks noGrp="1"/>
          </p:cNvSpPr>
          <p:nvPr>
            <p:ph idx="1"/>
          </p:nvPr>
        </p:nvSpPr>
        <p:spPr>
          <a:xfrm>
            <a:off x="185618" y="1544321"/>
            <a:ext cx="4872460" cy="4348479"/>
          </a:xfrm>
          <a:noFill/>
        </p:spPr>
        <p:txBody>
          <a:bodyPr/>
          <a:lstStyle/>
          <a:p>
            <a:r>
              <a:rPr lang="en-US" sz="1900" dirty="0"/>
              <a:t>This event is based on a successful calibration event run by the HEA and Conservatoires UK in 2018.</a:t>
            </a:r>
          </a:p>
          <a:p>
            <a:pPr marL="0" indent="0">
              <a:buNone/>
            </a:pPr>
            <a:endParaRPr lang="en-US" sz="1900" dirty="0"/>
          </a:p>
          <a:p>
            <a:r>
              <a:rPr lang="en-US" sz="1900" dirty="0"/>
              <a:t>We are grateful to RNCM for hosting that event and providing the student examples.</a:t>
            </a:r>
          </a:p>
          <a:p>
            <a:pPr marL="0" indent="0">
              <a:buNone/>
            </a:pPr>
            <a:endParaRPr lang="en-US" sz="1900" dirty="0"/>
          </a:p>
          <a:p>
            <a:r>
              <a:rPr lang="en-US" sz="1900" dirty="0"/>
              <a:t>It will be a workshop of viewing and debating a range of recital performances.</a:t>
            </a:r>
          </a:p>
          <a:p>
            <a:pPr marL="0" indent="0">
              <a:buNone/>
            </a:pPr>
            <a:endParaRPr lang="en-US" sz="1900" dirty="0"/>
          </a:p>
          <a:p>
            <a:r>
              <a:rPr lang="en-US" sz="1900" dirty="0"/>
              <a:t>Chatham House rule applies.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75" y="1853248"/>
            <a:ext cx="4678905" cy="3622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7809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Intended outcomes</a:t>
            </a:r>
            <a:endParaRPr lang="en-GB" dirty="0"/>
          </a:p>
        </p:txBody>
      </p:sp>
      <p:sp>
        <p:nvSpPr>
          <p:cNvPr id="5" name="Content Placeholder 4"/>
          <p:cNvSpPr>
            <a:spLocks noGrp="1"/>
          </p:cNvSpPr>
          <p:nvPr>
            <p:ph sz="half" idx="1"/>
          </p:nvPr>
        </p:nvSpPr>
        <p:spPr>
          <a:xfrm>
            <a:off x="522050" y="1600203"/>
            <a:ext cx="5974565" cy="4525963"/>
          </a:xfrm>
        </p:spPr>
        <p:txBody>
          <a:bodyPr/>
          <a:lstStyle/>
          <a:p>
            <a:pPr marL="0" indent="0">
              <a:buNone/>
            </a:pPr>
            <a:r>
              <a:rPr lang="en-GB" sz="2000" dirty="0"/>
              <a:t>Participants will develop: </a:t>
            </a:r>
          </a:p>
          <a:p>
            <a:r>
              <a:rPr lang="en-GB" sz="2000" dirty="0"/>
              <a:t>greater awareness of differences in academic standards across assessors</a:t>
            </a:r>
          </a:p>
          <a:p>
            <a:pPr marL="0" indent="0">
              <a:buNone/>
            </a:pPr>
            <a:endParaRPr lang="en-GB" sz="2000" dirty="0"/>
          </a:p>
          <a:p>
            <a:r>
              <a:rPr lang="en-GB" sz="2000" dirty="0"/>
              <a:t>greater capability and confidence in drawing on accepted academic standards in their assessing and external examiner roles</a:t>
            </a:r>
          </a:p>
          <a:p>
            <a:pPr marL="0" indent="0">
              <a:buNone/>
            </a:pPr>
            <a:endParaRPr lang="en-GB" sz="2000" dirty="0"/>
          </a:p>
          <a:p>
            <a:r>
              <a:rPr lang="en-GB" sz="2000" dirty="0"/>
              <a:t>a shared interpretation of agreed key criteria for the assessment of recitals, with reference to relevant national standards statements. </a:t>
            </a:r>
          </a:p>
          <a:p>
            <a:endParaRPr lang="en-GB" dirty="0"/>
          </a:p>
        </p:txBody>
      </p:sp>
      <p:pic>
        <p:nvPicPr>
          <p:cNvPr id="6" name="Content Placeholder 6">
            <a:extLst>
              <a:ext uri="{FF2B5EF4-FFF2-40B4-BE49-F238E27FC236}">
                <a16:creationId xmlns="" xmlns:a16="http://schemas.microsoft.com/office/drawing/2014/main" id="{3B630265-8483-6E45-A5E7-45D184378F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7797" y="1640918"/>
            <a:ext cx="3191142" cy="2119848"/>
          </a:xfrm>
          <a:prstGeom prst="rect">
            <a:avLst/>
          </a:prstGeom>
        </p:spPr>
      </p:pic>
      <p:pic>
        <p:nvPicPr>
          <p:cNvPr id="8" name="Picture 7">
            <a:extLst>
              <a:ext uri="{FF2B5EF4-FFF2-40B4-BE49-F238E27FC236}">
                <a16:creationId xmlns="" xmlns:a16="http://schemas.microsoft.com/office/drawing/2014/main" id="{8E79F77D-B354-814B-846D-B474E8107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7797" y="3760766"/>
            <a:ext cx="3191142" cy="2122339"/>
          </a:xfrm>
          <a:prstGeom prst="rect">
            <a:avLst/>
          </a:prstGeom>
        </p:spPr>
      </p:pic>
    </p:spTree>
    <p:extLst>
      <p:ext uri="{BB962C8B-B14F-4D97-AF65-F5344CB8AC3E}">
        <p14:creationId xmlns:p14="http://schemas.microsoft.com/office/powerpoint/2010/main" val="114652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Why calibration?</a:t>
            </a:r>
            <a:endParaRPr lang="en-GB" dirty="0"/>
          </a:p>
        </p:txBody>
      </p:sp>
      <p:sp>
        <p:nvSpPr>
          <p:cNvPr id="5" name="Content Placeholder 4"/>
          <p:cNvSpPr>
            <a:spLocks noGrp="1"/>
          </p:cNvSpPr>
          <p:nvPr>
            <p:ph sz="half" idx="1"/>
          </p:nvPr>
        </p:nvSpPr>
        <p:spPr>
          <a:xfrm>
            <a:off x="522051" y="1315720"/>
            <a:ext cx="5644833" cy="4770120"/>
          </a:xfrm>
        </p:spPr>
        <p:txBody>
          <a:bodyPr/>
          <a:lstStyle/>
          <a:p>
            <a:r>
              <a:rPr lang="en-US" sz="2400" dirty="0"/>
              <a:t>View the video explaining ‘Why Calibration?’</a:t>
            </a:r>
          </a:p>
          <a:p>
            <a:endParaRPr lang="en-US" sz="2400" dirty="0"/>
          </a:p>
          <a:p>
            <a:r>
              <a:rPr lang="en-US" sz="2400" dirty="0"/>
              <a:t>[link to video]</a:t>
            </a:r>
          </a:p>
          <a:p>
            <a:endParaRPr lang="en-US" sz="2400" dirty="0"/>
          </a:p>
          <a:p>
            <a:r>
              <a:rPr lang="en-US" sz="2400" dirty="0"/>
              <a:t>This video was recorded at a calibration workshop organised by Conservatoires UK and the Higher Education Academy, hosted by the Royal Northern College of Music on 27 February 2018.</a:t>
            </a:r>
          </a:p>
        </p:txBody>
      </p:sp>
      <p:pic>
        <p:nvPicPr>
          <p:cNvPr id="7" name="Content Placeholder 6">
            <a:extLst>
              <a:ext uri="{FF2B5EF4-FFF2-40B4-BE49-F238E27FC236}">
                <a16:creationId xmlns="" xmlns:a16="http://schemas.microsoft.com/office/drawing/2014/main" id="{7AEB11AD-72C4-5E43-A62E-7D46829E3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1524" y="1417638"/>
            <a:ext cx="4114187" cy="2737635"/>
          </a:xfrm>
          <a:prstGeom prst="rect">
            <a:avLst/>
          </a:prstGeom>
        </p:spPr>
      </p:pic>
    </p:spTree>
    <p:extLst>
      <p:ext uri="{BB962C8B-B14F-4D97-AF65-F5344CB8AC3E}">
        <p14:creationId xmlns:p14="http://schemas.microsoft.com/office/powerpoint/2010/main" val="360635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2A4A6"/>
                </a:solidFill>
                <a:latin typeface="Arial" charset="0"/>
              </a:rPr>
              <a:t>Social moderation to calibration</a:t>
            </a:r>
            <a:endParaRPr lang="en-GB" dirty="0"/>
          </a:p>
        </p:txBody>
      </p:sp>
      <p:sp>
        <p:nvSpPr>
          <p:cNvPr id="5" name="Content Placeholder 4"/>
          <p:cNvSpPr>
            <a:spLocks noGrp="1"/>
          </p:cNvSpPr>
          <p:nvPr>
            <p:ph sz="half" idx="1"/>
          </p:nvPr>
        </p:nvSpPr>
        <p:spPr>
          <a:xfrm>
            <a:off x="615144" y="1258303"/>
            <a:ext cx="5765746" cy="3246357"/>
          </a:xfrm>
        </p:spPr>
        <p:txBody>
          <a:bodyPr/>
          <a:lstStyle/>
          <a:p>
            <a:pPr marL="0" indent="0">
              <a:buNone/>
            </a:pPr>
            <a:r>
              <a:rPr lang="en-US" sz="2400" b="1" dirty="0"/>
              <a:t>Moderation</a:t>
            </a:r>
            <a:r>
              <a:rPr lang="en-US" sz="2400" dirty="0"/>
              <a:t> is generally focused on agreeing marks, as in a panel discussion of a student performance.</a:t>
            </a:r>
          </a:p>
          <a:p>
            <a:pPr marL="0" indent="0">
              <a:buNone/>
            </a:pPr>
            <a:endParaRPr lang="en-US" sz="2400" dirty="0"/>
          </a:p>
          <a:p>
            <a:pPr marL="0" indent="0">
              <a:buNone/>
            </a:pPr>
            <a:r>
              <a:rPr lang="en-US" sz="2400" b="1" dirty="0"/>
              <a:t>Calibration</a:t>
            </a:r>
            <a:r>
              <a:rPr lang="en-US" sz="2400" dirty="0"/>
              <a:t> is about shared knowledge of standards, often achieved through social moderation processes in order to create ‘calibrated’ academics.</a:t>
            </a:r>
          </a:p>
          <a:p>
            <a:pPr marL="0" indent="0">
              <a:buNone/>
            </a:pPr>
            <a:r>
              <a:rPr lang="en-GB" sz="2400" dirty="0"/>
              <a:t> </a:t>
            </a:r>
          </a:p>
          <a:p>
            <a:pPr marL="0" indent="0">
              <a:buNone/>
            </a:pPr>
            <a:endParaRPr lang="en-GB" sz="1100" dirty="0"/>
          </a:p>
        </p:txBody>
      </p:sp>
      <p:sp>
        <p:nvSpPr>
          <p:cNvPr id="6" name="Content Placeholder 4"/>
          <p:cNvSpPr>
            <a:spLocks noGrp="1"/>
          </p:cNvSpPr>
          <p:nvPr>
            <p:ph sz="half" idx="1"/>
          </p:nvPr>
        </p:nvSpPr>
        <p:spPr>
          <a:xfrm>
            <a:off x="1029831" y="4727954"/>
            <a:ext cx="8384380" cy="1247553"/>
          </a:xfrm>
          <a:solidFill>
            <a:srgbClr val="02A4A6"/>
          </a:solidFill>
        </p:spPr>
        <p:txBody>
          <a:bodyPr/>
          <a:lstStyle/>
          <a:p>
            <a:pPr marL="0" indent="0">
              <a:buNone/>
            </a:pPr>
            <a:r>
              <a:rPr lang="en-US" sz="1800" dirty="0"/>
              <a:t>‘calibrated’ academics </a:t>
            </a:r>
            <a:r>
              <a:rPr lang="mr-IN" sz="1800" dirty="0"/>
              <a:t>…</a:t>
            </a:r>
            <a:r>
              <a:rPr lang="en-US" sz="1800" dirty="0"/>
              <a:t> are able to make grading judgements consistent with those which similarly calibrated colleagues would make, but without constant engagement in moderation. The overall aims are to achieve comparability of standards across institutions and stability of standards over time (Sadler, 2012)</a:t>
            </a:r>
          </a:p>
        </p:txBody>
      </p:sp>
      <p:pic>
        <p:nvPicPr>
          <p:cNvPr id="7"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635012" y="1417638"/>
            <a:ext cx="2787650" cy="2089809"/>
          </a:xfrm>
          <a:prstGeom prst="rect">
            <a:avLst/>
          </a:prstGeom>
        </p:spPr>
      </p:pic>
    </p:spTree>
    <p:extLst>
      <p:ext uri="{BB962C8B-B14F-4D97-AF65-F5344CB8AC3E}">
        <p14:creationId xmlns:p14="http://schemas.microsoft.com/office/powerpoint/2010/main" val="333523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84" y="61978"/>
            <a:ext cx="10005236" cy="958748"/>
          </a:xfrm>
        </p:spPr>
        <p:txBody>
          <a:bodyPr/>
          <a:lstStyle/>
          <a:p>
            <a:r>
              <a:rPr lang="en-US" sz="3600" dirty="0">
                <a:solidFill>
                  <a:srgbClr val="02A4A6"/>
                </a:solidFill>
                <a:latin typeface="Arial" charset="0"/>
              </a:rPr>
              <a:t>The calibration process</a:t>
            </a:r>
            <a:endParaRPr lang="en-GB" sz="3600" dirty="0"/>
          </a:p>
        </p:txBody>
      </p:sp>
      <p:sp>
        <p:nvSpPr>
          <p:cNvPr id="5" name="Content Placeholder 4"/>
          <p:cNvSpPr>
            <a:spLocks noGrp="1"/>
          </p:cNvSpPr>
          <p:nvPr>
            <p:ph sz="half" idx="1"/>
          </p:nvPr>
        </p:nvSpPr>
        <p:spPr>
          <a:xfrm>
            <a:off x="223283" y="960441"/>
            <a:ext cx="4497573" cy="3537135"/>
          </a:xfrm>
        </p:spPr>
        <p:txBody>
          <a:bodyPr/>
          <a:lstStyle/>
          <a:p>
            <a:pPr marL="0" indent="0">
              <a:buNone/>
            </a:pPr>
            <a:r>
              <a:rPr lang="en-GB" sz="2000" dirty="0"/>
              <a:t>STAGE 1 – Individual (in advance of workshop)</a:t>
            </a:r>
          </a:p>
          <a:p>
            <a:r>
              <a:rPr lang="en-GB" sz="2000" dirty="0"/>
              <a:t>Watch each performance and mark it.</a:t>
            </a:r>
          </a:p>
          <a:p>
            <a:r>
              <a:rPr lang="en-GB" sz="2000" dirty="0"/>
              <a:t>Marks and comments are entered anonymously online.</a:t>
            </a:r>
          </a:p>
          <a:p>
            <a:r>
              <a:rPr lang="en-GB" sz="2000" dirty="0"/>
              <a:t>Comments focus on the aspects of the performance which most influenced the mark.</a:t>
            </a:r>
            <a:endParaRPr lang="en-US" sz="2000" dirty="0"/>
          </a:p>
        </p:txBody>
      </p:sp>
      <p:sp>
        <p:nvSpPr>
          <p:cNvPr id="6" name="Content Placeholder 4"/>
          <p:cNvSpPr>
            <a:spLocks noGrp="1"/>
          </p:cNvSpPr>
          <p:nvPr>
            <p:ph sz="half" idx="1"/>
          </p:nvPr>
        </p:nvSpPr>
        <p:spPr>
          <a:xfrm>
            <a:off x="223283" y="4890994"/>
            <a:ext cx="10005237" cy="1807534"/>
          </a:xfrm>
          <a:solidFill>
            <a:srgbClr val="02A4A6"/>
          </a:solidFill>
        </p:spPr>
        <p:txBody>
          <a:bodyPr/>
          <a:lstStyle/>
          <a:p>
            <a:pPr marL="0" indent="0">
              <a:buNone/>
            </a:pPr>
            <a:r>
              <a:rPr lang="en-GB" sz="2000" dirty="0"/>
              <a:t>STAGE 3 – Whole group</a:t>
            </a:r>
          </a:p>
          <a:p>
            <a:r>
              <a:rPr lang="en-GB" sz="1900" dirty="0"/>
              <a:t>We will share the panel judgements and try to achieve a consensus across the room – making the case for our viewpoints where they differ.</a:t>
            </a:r>
          </a:p>
          <a:p>
            <a:r>
              <a:rPr lang="en-GB" sz="1900" dirty="0"/>
              <a:t>We will try to assemble a list of the common characteristics of the performance which influenced our judgement – i.e. making explicit as possible our standards.</a:t>
            </a:r>
            <a:endParaRPr lang="en-US" sz="1900" dirty="0"/>
          </a:p>
        </p:txBody>
      </p:sp>
      <p:sp>
        <p:nvSpPr>
          <p:cNvPr id="7" name="Content Placeholder 4"/>
          <p:cNvSpPr>
            <a:spLocks noGrp="1"/>
          </p:cNvSpPr>
          <p:nvPr>
            <p:ph sz="half" idx="1"/>
          </p:nvPr>
        </p:nvSpPr>
        <p:spPr>
          <a:xfrm>
            <a:off x="5585637" y="939175"/>
            <a:ext cx="4497573" cy="3537135"/>
          </a:xfrm>
        </p:spPr>
        <p:txBody>
          <a:bodyPr/>
          <a:lstStyle/>
          <a:p>
            <a:pPr marL="0" indent="0">
              <a:buFontTx/>
              <a:buNone/>
            </a:pPr>
            <a:r>
              <a:rPr lang="en-GB" sz="2000" dirty="0"/>
              <a:t>STAGE 2 – Panel</a:t>
            </a:r>
          </a:p>
          <a:p>
            <a:r>
              <a:rPr lang="en-GB" sz="2000" dirty="0"/>
              <a:t>Share your marks and comments in your panel.</a:t>
            </a:r>
          </a:p>
          <a:p>
            <a:r>
              <a:rPr lang="en-GB" sz="2000" dirty="0"/>
              <a:t>Discuss your views and try to arrive at a consensus regarding the mark.</a:t>
            </a:r>
          </a:p>
          <a:p>
            <a:r>
              <a:rPr lang="en-GB" sz="2000" dirty="0"/>
              <a:t>Enter on the ‘panel’ sheet your agreed mark and the characteristics of the performance that most influenced your decision particularly at the borderlines – pass/fail, 2.2./2.1, 2.1/1.</a:t>
            </a:r>
            <a:endParaRPr lang="en-US" sz="1900" dirty="0"/>
          </a:p>
        </p:txBody>
      </p:sp>
    </p:spTree>
    <p:extLst>
      <p:ext uri="{BB962C8B-B14F-4D97-AF65-F5344CB8AC3E}">
        <p14:creationId xmlns:p14="http://schemas.microsoft.com/office/powerpoint/2010/main" val="226110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2A4A6"/>
                </a:solidFill>
                <a:latin typeface="Arial" charset="0"/>
              </a:rPr>
              <a:t>Recital 1: Piano</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04191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2A4A6"/>
                </a:solidFill>
                <a:latin typeface="Arial" charset="0"/>
              </a:rPr>
              <a:t>Recital 2: Popular music</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33195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2A4A6"/>
                </a:solidFill>
                <a:latin typeface="Arial" charset="0"/>
              </a:rPr>
              <a:t>Recital 3: Horn</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429076247"/>
      </p:ext>
    </p:extLst>
  </p:cSld>
  <p:clrMapOvr>
    <a:masterClrMapping/>
  </p:clrMapOvr>
</p:sld>
</file>

<file path=ppt/theme/theme1.xml><?xml version="1.0" encoding="utf-8"?>
<a:theme xmlns:a="http://schemas.openxmlformats.org/drawingml/2006/main" name="AdvanceHE_powerpoint_2704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openxmlformats.org/package/2006/metadata/core-properties"/>
    <ds:schemaRef ds:uri="http://purl.org/dc/terms/"/>
    <ds:schemaRef ds:uri="http://purl.org/dc/elements/1.1/"/>
    <ds:schemaRef ds:uri="http://www.w3.org/XML/1998/namespace"/>
    <ds:schemaRef ds:uri="http://schemas.microsoft.com/sharepoint/v3/field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AdvanceHE_powerpoint_270418</Template>
  <TotalTime>206</TotalTime>
  <Words>742</Words>
  <Application>Microsoft Office PowerPoint</Application>
  <PresentationFormat>Custom</PresentationFormat>
  <Paragraphs>88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AdvanceHE_powerpoint_270418</vt:lpstr>
      <vt:lpstr>Calibrating Standards in the Assessment of Recitals</vt:lpstr>
      <vt:lpstr>Introduction</vt:lpstr>
      <vt:lpstr>Intended outcomes</vt:lpstr>
      <vt:lpstr>Why calibration?</vt:lpstr>
      <vt:lpstr>Social moderation to calibration</vt:lpstr>
      <vt:lpstr>The calibration process</vt:lpstr>
      <vt:lpstr>Recital 1: Piano</vt:lpstr>
      <vt:lpstr>Recital 2: Popular music</vt:lpstr>
      <vt:lpstr>Recital 3: Horn</vt:lpstr>
      <vt:lpstr>Recital 4: Cello programme</vt:lpstr>
      <vt:lpstr>PowerPoint Presentation</vt:lpstr>
    </vt:vector>
  </TitlesOfParts>
  <Company>The Higher Education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Temp</cp:lastModifiedBy>
  <cp:revision>25</cp:revision>
  <dcterms:created xsi:type="dcterms:W3CDTF">2018-04-30T08:18:03Z</dcterms:created>
  <dcterms:modified xsi:type="dcterms:W3CDTF">2019-02-22T10:36:42Z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