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6"/>
  </p:notesMasterIdLst>
  <p:sldIdLst>
    <p:sldId id="263" r:id="rId5"/>
    <p:sldId id="273" r:id="rId6"/>
    <p:sldId id="265" r:id="rId7"/>
    <p:sldId id="270" r:id="rId8"/>
    <p:sldId id="275" r:id="rId9"/>
    <p:sldId id="283" r:id="rId10"/>
    <p:sldId id="284" r:id="rId11"/>
    <p:sldId id="285" r:id="rId12"/>
    <p:sldId id="286" r:id="rId13"/>
    <p:sldId id="287" r:id="rId14"/>
    <p:sldId id="268" r:id="rId15"/>
  </p:sldIdLst>
  <p:sldSz cx="10440988"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4A6"/>
    <a:srgbClr val="5445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42" autoAdjust="0"/>
  </p:normalViewPr>
  <p:slideViewPr>
    <p:cSldViewPr snapToGrid="0" snapToObjects="1" showGuides="1">
      <p:cViewPr>
        <p:scale>
          <a:sx n="80" d="100"/>
          <a:sy n="80" d="100"/>
        </p:scale>
        <p:origin x="-1350" y="-180"/>
      </p:cViewPr>
      <p:guideLst>
        <p:guide orient="horz" pos="2160"/>
        <p:guide pos="3289"/>
      </p:guideLst>
    </p:cSldViewPr>
  </p:slideViewPr>
  <p:notesTextViewPr>
    <p:cViewPr>
      <p:scale>
        <a:sx n="100" d="100"/>
        <a:sy n="100" d="100"/>
      </p:scale>
      <p:origin x="0" y="0"/>
    </p:cViewPr>
  </p:notesTextViewPr>
  <p:sorterViewPr>
    <p:cViewPr>
      <p:scale>
        <a:sx n="149" d="100"/>
        <a:sy n="14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CC9B2E-DD03-4F62-9B02-D4909665B252}" type="datetimeFigureOut">
              <a:rPr lang="en-GB" smtClean="0"/>
              <a:t>22/02/2019</a:t>
            </a:fld>
            <a:endParaRPr lang="en-GB"/>
          </a:p>
        </p:txBody>
      </p:sp>
      <p:sp>
        <p:nvSpPr>
          <p:cNvPr id="4" name="Slide Image Placeholder 3"/>
          <p:cNvSpPr>
            <a:spLocks noGrp="1" noRot="1" noChangeAspect="1"/>
          </p:cNvSpPr>
          <p:nvPr>
            <p:ph type="sldImg" idx="2"/>
          </p:nvPr>
        </p:nvSpPr>
        <p:spPr>
          <a:xfrm>
            <a:off x="819150" y="685800"/>
            <a:ext cx="52197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200621-6F79-4358-9F94-A56D0808AD41}" type="slidenum">
              <a:rPr lang="en-GB" smtClean="0"/>
              <a:t>‹#›</a:t>
            </a:fld>
            <a:endParaRPr lang="en-GB"/>
          </a:p>
        </p:txBody>
      </p:sp>
    </p:spTree>
    <p:extLst>
      <p:ext uri="{BB962C8B-B14F-4D97-AF65-F5344CB8AC3E}">
        <p14:creationId xmlns:p14="http://schemas.microsoft.com/office/powerpoint/2010/main" val="271850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9150" y="685800"/>
            <a:ext cx="5219700" cy="3429000"/>
          </a:xfrm>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Chatham house rule : Take away any ideas and learning you gain from the event but do not share any information about individuals or institutions that you acquired in the process.</a:t>
            </a:r>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2B8DDF-9C23-42C5-9CE4-163A19A90EEA}" type="slidenum">
              <a:rPr lang="en-GB" smtClean="0"/>
              <a:t>2</a:t>
            </a:fld>
            <a:endParaRPr lang="en-GB"/>
          </a:p>
        </p:txBody>
      </p:sp>
    </p:spTree>
    <p:extLst>
      <p:ext uri="{BB962C8B-B14F-4D97-AF65-F5344CB8AC3E}">
        <p14:creationId xmlns:p14="http://schemas.microsoft.com/office/powerpoint/2010/main" val="4187610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48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6E0E2E9A-5007-2647-82F2-A53705314DDA}" type="slidenum">
              <a:rPr lang="en-US"/>
              <a:pPr>
                <a:defRPr/>
              </a:pPr>
              <a:t>‹#›</a:t>
            </a:fld>
            <a:endParaRPr lang="en-US" dirty="0"/>
          </a:p>
        </p:txBody>
      </p:sp>
    </p:spTree>
    <p:extLst>
      <p:ext uri="{BB962C8B-B14F-4D97-AF65-F5344CB8AC3E}">
        <p14:creationId xmlns:p14="http://schemas.microsoft.com/office/powerpoint/2010/main" val="3079080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69716" y="274639"/>
            <a:ext cx="234922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2050" y="274639"/>
            <a:ext cx="687365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CE3CBAF9-08BB-5146-B982-CD562EDD8BC4}" type="slidenum">
              <a:rPr lang="en-US"/>
              <a:pPr>
                <a:defRPr/>
              </a:pPr>
              <a:t>‹#›</a:t>
            </a:fld>
            <a:endParaRPr lang="en-US" dirty="0"/>
          </a:p>
        </p:txBody>
      </p:sp>
    </p:spTree>
    <p:extLst>
      <p:ext uri="{BB962C8B-B14F-4D97-AF65-F5344CB8AC3E}">
        <p14:creationId xmlns:p14="http://schemas.microsoft.com/office/powerpoint/2010/main" val="3752775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A">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080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B">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82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C">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23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47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791616" y="1865880"/>
            <a:ext cx="8001774" cy="1563123"/>
          </a:xfrm>
          <a:prstGeom prst="rect">
            <a:avLst/>
          </a:prstGeom>
        </p:spPr>
        <p:txBody>
          <a:bodyPr rtlCol="0" anchor="t" anchorCtr="0">
            <a:normAutofit/>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792139" y="4990600"/>
            <a:ext cx="8001133" cy="440241"/>
          </a:xfrm>
        </p:spPr>
        <p:txBody>
          <a:bodyPr anchor="b" anchorCtr="0"/>
          <a:lstStyle>
            <a:lvl1pPr marL="0" indent="0">
              <a:buNone/>
              <a:defRPr sz="2200" b="0">
                <a:latin typeface="+mj-lt"/>
              </a:defRPr>
            </a:lvl1pPr>
            <a:lvl2pPr marL="457200" indent="0">
              <a:buNone/>
              <a:defRPr sz="2200"/>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198035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Teal">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p:txBody>
          <a:bodyPr/>
          <a:lstStyle>
            <a:lvl1pPr>
              <a:defRPr smtClean="0">
                <a:solidFill>
                  <a:srgbClr val="000000"/>
                </a:solidFill>
              </a:defRPr>
            </a:lvl1pPr>
          </a:lstStyle>
          <a:p>
            <a:pPr>
              <a:defRPr/>
            </a:pPr>
            <a:fld id="{1DC7C5F3-E7D5-7E44-8192-B93403F05D84}" type="slidenum">
              <a:rPr lang="en-US" smtClean="0"/>
              <a:pPr>
                <a:defRPr/>
              </a:pPr>
              <a:t>‹#›</a:t>
            </a:fld>
            <a:endParaRPr lang="en-US"/>
          </a:p>
        </p:txBody>
      </p:sp>
      <p:sp>
        <p:nvSpPr>
          <p:cNvPr id="4" name="Title Placeholder 1"/>
          <p:cNvSpPr>
            <a:spLocks noGrp="1"/>
          </p:cNvSpPr>
          <p:nvPr>
            <p:ph type="title"/>
          </p:nvPr>
        </p:nvSpPr>
        <p:spPr>
          <a:xfrm>
            <a:off x="531703" y="1865880"/>
            <a:ext cx="9387236" cy="1563123"/>
          </a:xfrm>
          <a:prstGeom prst="rect">
            <a:avLst/>
          </a:prstGeom>
        </p:spPr>
        <p:txBody>
          <a:bodyPr rtlCol="0" anchor="t" anchorCtr="0">
            <a:normAutofit/>
          </a:bodyPr>
          <a:lstStyle>
            <a:lvl1pPr>
              <a:defRPr>
                <a:solidFill>
                  <a:schemeClr val="bg1"/>
                </a:solidFill>
              </a:defRPr>
            </a:lvl1pPr>
          </a:lstStyle>
          <a:p>
            <a:r>
              <a:rPr lang="en-US" smtClean="0"/>
              <a:t>Click to edit Master title style</a:t>
            </a:r>
            <a:endParaRPr lang="en-US" dirty="0"/>
          </a:p>
        </p:txBody>
      </p:sp>
      <p:sp>
        <p:nvSpPr>
          <p:cNvPr id="5" name="Text Placeholder 2"/>
          <p:cNvSpPr>
            <a:spLocks noGrp="1"/>
          </p:cNvSpPr>
          <p:nvPr>
            <p:ph type="body" sz="quarter" idx="11"/>
          </p:nvPr>
        </p:nvSpPr>
        <p:spPr>
          <a:xfrm>
            <a:off x="532145" y="5300274"/>
            <a:ext cx="9386793" cy="440241"/>
          </a:xfrm>
        </p:spPr>
        <p:txBody>
          <a:bodyPr anchor="b" anchorCtr="0"/>
          <a:lstStyle>
            <a:lvl1pPr marL="0" indent="0">
              <a:buNone/>
              <a:defRPr sz="2200" b="0">
                <a:solidFill>
                  <a:schemeClr val="bg1"/>
                </a:solidFill>
                <a:latin typeface="+mj-lt"/>
              </a:defRPr>
            </a:lvl1pPr>
            <a:lvl2pPr marL="457200" indent="0">
              <a:buNone/>
              <a:defRPr sz="2200"/>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418561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a:xfrm>
            <a:off x="7482709" y="6356353"/>
            <a:ext cx="2436231" cy="365125"/>
          </a:xfrm>
        </p:spPr>
        <p:txBody>
          <a:bodyPr/>
          <a:lstStyle>
            <a:lvl1pPr>
              <a:defRPr smtClean="0">
                <a:solidFill>
                  <a:srgbClr val="000000"/>
                </a:solidFill>
              </a:defRPr>
            </a:lvl1pPr>
          </a:lstStyle>
          <a:p>
            <a:pPr>
              <a:defRPr/>
            </a:pPr>
            <a:fld id="{1DC7C5F3-E7D5-7E44-8192-B93403F05D84}" type="slidenum">
              <a:rPr lang="en-US" smtClean="0"/>
              <a:pPr>
                <a:defRPr/>
              </a:pPr>
              <a:t>‹#›</a:t>
            </a:fld>
            <a:endParaRPr lang="en-US"/>
          </a:p>
        </p:txBody>
      </p:sp>
      <p:sp>
        <p:nvSpPr>
          <p:cNvPr id="6" name="Title Placeholder 1"/>
          <p:cNvSpPr>
            <a:spLocks noGrp="1"/>
          </p:cNvSpPr>
          <p:nvPr>
            <p:ph type="title"/>
          </p:nvPr>
        </p:nvSpPr>
        <p:spPr>
          <a:xfrm>
            <a:off x="531703" y="1865880"/>
            <a:ext cx="9387236" cy="1563123"/>
          </a:xfrm>
          <a:prstGeom prst="rect">
            <a:avLst/>
          </a:prstGeom>
        </p:spPr>
        <p:txBody>
          <a:bodyPr rtlCol="0" anchor="t" anchorCtr="0">
            <a:normAutofit/>
          </a:bodyPr>
          <a:lstStyle>
            <a:lvl1pPr>
              <a:defRPr>
                <a:solidFill>
                  <a:schemeClr val="bg1"/>
                </a:solidFill>
              </a:defRPr>
            </a:lvl1pPr>
          </a:lstStyle>
          <a:p>
            <a:r>
              <a:rPr lang="en-US" smtClean="0"/>
              <a:t>Click to edit Master title style</a:t>
            </a:r>
            <a:endParaRPr lang="en-US" dirty="0"/>
          </a:p>
        </p:txBody>
      </p:sp>
      <p:sp>
        <p:nvSpPr>
          <p:cNvPr id="7" name="Text Placeholder 2"/>
          <p:cNvSpPr>
            <a:spLocks noGrp="1"/>
          </p:cNvSpPr>
          <p:nvPr>
            <p:ph type="body" sz="quarter" idx="11"/>
          </p:nvPr>
        </p:nvSpPr>
        <p:spPr>
          <a:xfrm>
            <a:off x="532145" y="5300274"/>
            <a:ext cx="9386793" cy="440241"/>
          </a:xfrm>
        </p:spPr>
        <p:txBody>
          <a:bodyPr anchor="b" anchorCtr="0"/>
          <a:lstStyle>
            <a:lvl1pPr marL="0" indent="0">
              <a:buNone/>
              <a:defRPr sz="2200" b="0">
                <a:solidFill>
                  <a:schemeClr val="bg1"/>
                </a:solidFill>
                <a:latin typeface="+mj-lt"/>
              </a:defRPr>
            </a:lvl1pPr>
            <a:lvl2pPr marL="457200" indent="0">
              <a:buNone/>
              <a:defRPr sz="2200"/>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2689163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3C71FE01-633F-3C45-B0F5-27F3AEE41916}" type="slidenum">
              <a:rPr lang="en-US"/>
              <a:pPr>
                <a:defRPr/>
              </a:pPr>
              <a:t>‹#›</a:t>
            </a:fld>
            <a:endParaRPr lang="en-US" dirty="0"/>
          </a:p>
        </p:txBody>
      </p:sp>
    </p:spTree>
    <p:extLst>
      <p:ext uri="{BB962C8B-B14F-4D97-AF65-F5344CB8AC3E}">
        <p14:creationId xmlns:p14="http://schemas.microsoft.com/office/powerpoint/2010/main" val="2928169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2050" y="1600203"/>
            <a:ext cx="46114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07503" y="1600203"/>
            <a:ext cx="46114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097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FB54E491-CF41-B34D-92D2-90B57E9D41C6}" type="slidenum">
              <a:rPr lang="en-US"/>
              <a:pPr>
                <a:defRPr/>
              </a:pPr>
              <a:t>‹#›</a:t>
            </a:fld>
            <a:endParaRPr lang="en-US" dirty="0"/>
          </a:p>
        </p:txBody>
      </p:sp>
    </p:spTree>
    <p:extLst>
      <p:ext uri="{BB962C8B-B14F-4D97-AF65-F5344CB8AC3E}">
        <p14:creationId xmlns:p14="http://schemas.microsoft.com/office/powerpoint/2010/main" val="202081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6506" y="4800600"/>
            <a:ext cx="6264593"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046506" y="612775"/>
            <a:ext cx="626459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046506" y="5367338"/>
            <a:ext cx="626459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99C14CE-41EC-DD48-9062-4C3A722C644C}" type="slidenum">
              <a:rPr lang="en-US"/>
              <a:pPr>
                <a:defRPr/>
              </a:pPr>
              <a:t>‹#›</a:t>
            </a:fld>
            <a:endParaRPr lang="en-US" dirty="0"/>
          </a:p>
        </p:txBody>
      </p:sp>
    </p:spTree>
    <p:extLst>
      <p:ext uri="{BB962C8B-B14F-4D97-AF65-F5344CB8AC3E}">
        <p14:creationId xmlns:p14="http://schemas.microsoft.com/office/powerpoint/2010/main" val="194791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22050" y="274638"/>
            <a:ext cx="939688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522050" y="1600203"/>
            <a:ext cx="939688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7482709" y="6356353"/>
            <a:ext cx="2436231"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solidFill>
                <a:latin typeface="+mn-lt"/>
                <a:ea typeface="+mn-ea"/>
                <a:cs typeface="+mn-cs"/>
              </a:defRPr>
            </a:lvl1pPr>
          </a:lstStyle>
          <a:p>
            <a:pPr>
              <a:defRPr/>
            </a:pPr>
            <a:fld id="{EA7E1FC9-4F60-2143-8B4D-596B063E0D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3480" r:id="rId1"/>
    <p:sldLayoutId id="2147493481" r:id="rId2"/>
    <p:sldLayoutId id="2147493487" r:id="rId3"/>
    <p:sldLayoutId id="2147493482" r:id="rId4"/>
    <p:sldLayoutId id="2147493486" r:id="rId5"/>
    <p:sldLayoutId id="2147493475" r:id="rId6"/>
    <p:sldLayoutId id="2147493483" r:id="rId7"/>
    <p:sldLayoutId id="2147493476" r:id="rId8"/>
    <p:sldLayoutId id="2147493477" r:id="rId9"/>
    <p:sldLayoutId id="2147493478" r:id="rId10"/>
    <p:sldLayoutId id="2147493479" r:id="rId11"/>
    <p:sldLayoutId id="2147493484" r:id="rId12"/>
    <p:sldLayoutId id="2147493485" r:id="rId13"/>
    <p:sldLayoutId id="2147493488" r:id="rId14"/>
  </p:sldLayoutIdLst>
  <p:txStyles>
    <p:titleStyle>
      <a:lvl1pPr algn="l"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Calibrating Standards in the Assessment of Recitals</a:t>
            </a:r>
            <a:endParaRPr lang="en-GB" dirty="0"/>
          </a:p>
        </p:txBody>
      </p:sp>
      <p:pic>
        <p:nvPicPr>
          <p:cNvPr id="4" name="Picture 3">
            <a:extLst>
              <a:ext uri="{FF2B5EF4-FFF2-40B4-BE49-F238E27FC236}">
                <a16:creationId xmlns="" xmlns:a16="http://schemas.microsoft.com/office/drawing/2014/main" id="{8647D704-5AEA-BE48-B990-438ECEE685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59994" y="3931383"/>
            <a:ext cx="2308462" cy="1631277"/>
          </a:xfrm>
          <a:prstGeom prst="rect">
            <a:avLst/>
          </a:prstGeom>
        </p:spPr>
      </p:pic>
      <p:pic>
        <p:nvPicPr>
          <p:cNvPr id="5" name="Picture 4">
            <a:extLst>
              <a:ext uri="{FF2B5EF4-FFF2-40B4-BE49-F238E27FC236}">
                <a16:creationId xmlns="" xmlns:a16="http://schemas.microsoft.com/office/drawing/2014/main" id="{24D7D46F-EFEC-864A-BD69-E896442617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1942" y="4267320"/>
            <a:ext cx="2734293" cy="959401"/>
          </a:xfrm>
          <a:prstGeom prst="rect">
            <a:avLst/>
          </a:prstGeom>
        </p:spPr>
      </p:pic>
    </p:spTree>
    <p:extLst>
      <p:ext uri="{BB962C8B-B14F-4D97-AF65-F5344CB8AC3E}">
        <p14:creationId xmlns:p14="http://schemas.microsoft.com/office/powerpoint/2010/main" val="3396259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2A4A6"/>
                </a:solidFill>
                <a:latin typeface="Arial" charset="0"/>
              </a:rPr>
              <a:t>Recital 4: Cello programme</a:t>
            </a:r>
            <a:endParaRPr lang="en-GB" dirty="0"/>
          </a:p>
        </p:txBody>
      </p:sp>
      <p:sp>
        <p:nvSpPr>
          <p:cNvPr id="3" name="Content Placeholder 2"/>
          <p:cNvSpPr>
            <a:spLocks noGrp="1"/>
          </p:cNvSpPr>
          <p:nvPr>
            <p:ph sz="half" idx="1"/>
          </p:nvPr>
        </p:nvSpPr>
        <p:spPr/>
        <p:txBody>
          <a:bodyPr/>
          <a:lstStyle/>
          <a:p>
            <a:pPr marL="0" indent="0">
              <a:buNone/>
            </a:pPr>
            <a:r>
              <a:rPr lang="en-US" sz="2400" dirty="0"/>
              <a:t>Insert details of the results entered online.</a:t>
            </a:r>
          </a:p>
          <a:p>
            <a:r>
              <a:rPr lang="en-US" sz="2400" dirty="0"/>
              <a:t>Range of marks</a:t>
            </a:r>
          </a:p>
          <a:p>
            <a:r>
              <a:rPr lang="en-US" sz="2400" dirty="0"/>
              <a:t>Average mark</a:t>
            </a:r>
          </a:p>
          <a:p>
            <a:r>
              <a:rPr lang="en-US" sz="2400" dirty="0"/>
              <a:t>Mode (middle mark)</a:t>
            </a:r>
          </a:p>
        </p:txBody>
      </p:sp>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val="3361186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902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rgbClr val="02A4A6"/>
                </a:solidFill>
              </a:rPr>
              <a:t>Introduction</a:t>
            </a:r>
            <a:endParaRPr lang="en-GB" sz="3600" dirty="0">
              <a:solidFill>
                <a:srgbClr val="02A4A6"/>
              </a:solidFill>
            </a:endParaRPr>
          </a:p>
        </p:txBody>
      </p:sp>
      <p:sp>
        <p:nvSpPr>
          <p:cNvPr id="3" name="Content Placeholder 2"/>
          <p:cNvSpPr>
            <a:spLocks noGrp="1"/>
          </p:cNvSpPr>
          <p:nvPr>
            <p:ph idx="1"/>
          </p:nvPr>
        </p:nvSpPr>
        <p:spPr>
          <a:xfrm>
            <a:off x="185618" y="1544321"/>
            <a:ext cx="4872460" cy="4348479"/>
          </a:xfrm>
          <a:noFill/>
        </p:spPr>
        <p:txBody>
          <a:bodyPr/>
          <a:lstStyle/>
          <a:p>
            <a:r>
              <a:rPr lang="en-US" sz="1900" dirty="0"/>
              <a:t>This event is based on a successful calibration event run by the HEA and Conservatoires UK in 2018</a:t>
            </a:r>
            <a:r>
              <a:rPr lang="en-US" sz="1900" dirty="0" smtClean="0"/>
              <a:t>.</a:t>
            </a:r>
          </a:p>
          <a:p>
            <a:pPr marL="0" indent="0">
              <a:buNone/>
            </a:pPr>
            <a:endParaRPr lang="en-US" sz="1900" dirty="0"/>
          </a:p>
          <a:p>
            <a:r>
              <a:rPr lang="en-US" sz="1900" dirty="0"/>
              <a:t>We are grateful to RNCM for hosting that event and providing the student examples</a:t>
            </a:r>
            <a:r>
              <a:rPr lang="en-US" sz="1900" dirty="0" smtClean="0"/>
              <a:t>.</a:t>
            </a:r>
          </a:p>
          <a:p>
            <a:pPr marL="0" indent="0">
              <a:buNone/>
            </a:pPr>
            <a:endParaRPr lang="en-US" sz="1900" dirty="0"/>
          </a:p>
          <a:p>
            <a:r>
              <a:rPr lang="en-US" sz="1900" dirty="0"/>
              <a:t>It will be a workshop of viewing and debating a range of recital performances</a:t>
            </a:r>
            <a:r>
              <a:rPr lang="en-US" sz="1900" dirty="0" smtClean="0"/>
              <a:t>.</a:t>
            </a:r>
          </a:p>
          <a:p>
            <a:pPr marL="0" indent="0">
              <a:buNone/>
            </a:pPr>
            <a:endParaRPr lang="en-US" sz="1900" dirty="0"/>
          </a:p>
          <a:p>
            <a:r>
              <a:rPr lang="en-US" sz="1900" dirty="0"/>
              <a:t>Chatham House rule applies.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175" y="1853248"/>
            <a:ext cx="4678905" cy="3622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87809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2A4A6"/>
                </a:solidFill>
                <a:latin typeface="Arial" charset="0"/>
              </a:rPr>
              <a:t>Intended outcomes</a:t>
            </a:r>
            <a:endParaRPr lang="en-GB" dirty="0"/>
          </a:p>
        </p:txBody>
      </p:sp>
      <p:sp>
        <p:nvSpPr>
          <p:cNvPr id="5" name="Content Placeholder 4"/>
          <p:cNvSpPr>
            <a:spLocks noGrp="1"/>
          </p:cNvSpPr>
          <p:nvPr>
            <p:ph sz="half" idx="1"/>
          </p:nvPr>
        </p:nvSpPr>
        <p:spPr>
          <a:xfrm>
            <a:off x="522050" y="1600203"/>
            <a:ext cx="5974565" cy="4525963"/>
          </a:xfrm>
        </p:spPr>
        <p:txBody>
          <a:bodyPr/>
          <a:lstStyle/>
          <a:p>
            <a:pPr marL="0" indent="0">
              <a:buNone/>
            </a:pPr>
            <a:r>
              <a:rPr lang="en-GB" sz="2000" dirty="0"/>
              <a:t>Participants will develop: </a:t>
            </a:r>
          </a:p>
          <a:p>
            <a:r>
              <a:rPr lang="en-GB" sz="2000" dirty="0"/>
              <a:t>greater awareness of differences in academic standards across </a:t>
            </a:r>
            <a:r>
              <a:rPr lang="en-GB" sz="2000" dirty="0" smtClean="0"/>
              <a:t>assessors</a:t>
            </a:r>
          </a:p>
          <a:p>
            <a:pPr marL="0" indent="0">
              <a:buNone/>
            </a:pPr>
            <a:endParaRPr lang="en-GB" sz="2000" dirty="0"/>
          </a:p>
          <a:p>
            <a:r>
              <a:rPr lang="en-GB" sz="2000" dirty="0"/>
              <a:t>greater capability and confidence in drawing on accepted academic standards in their assessing and external examiner </a:t>
            </a:r>
            <a:r>
              <a:rPr lang="en-GB" sz="2000" dirty="0" smtClean="0"/>
              <a:t>roles</a:t>
            </a:r>
          </a:p>
          <a:p>
            <a:pPr marL="0" indent="0">
              <a:buNone/>
            </a:pPr>
            <a:endParaRPr lang="en-GB" sz="2000" dirty="0"/>
          </a:p>
          <a:p>
            <a:r>
              <a:rPr lang="en-GB" sz="2000" dirty="0"/>
              <a:t>a shared interpretation of agreed key criteria for the assessment of recitals, with reference to relevant national standards statements. </a:t>
            </a:r>
          </a:p>
          <a:p>
            <a:endParaRPr lang="en-GB" dirty="0"/>
          </a:p>
        </p:txBody>
      </p:sp>
      <p:pic>
        <p:nvPicPr>
          <p:cNvPr id="6" name="Content Placeholder 6">
            <a:extLst>
              <a:ext uri="{FF2B5EF4-FFF2-40B4-BE49-F238E27FC236}">
                <a16:creationId xmlns="" xmlns:a16="http://schemas.microsoft.com/office/drawing/2014/main" id="{3B630265-8483-6E45-A5E7-45D184378F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27797" y="1640918"/>
            <a:ext cx="3191142" cy="2119848"/>
          </a:xfrm>
          <a:prstGeom prst="rect">
            <a:avLst/>
          </a:prstGeom>
        </p:spPr>
      </p:pic>
      <p:pic>
        <p:nvPicPr>
          <p:cNvPr id="8" name="Picture 7">
            <a:extLst>
              <a:ext uri="{FF2B5EF4-FFF2-40B4-BE49-F238E27FC236}">
                <a16:creationId xmlns="" xmlns:a16="http://schemas.microsoft.com/office/drawing/2014/main" id="{8E79F77D-B354-814B-846D-B474E81073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7797" y="3760766"/>
            <a:ext cx="3191142" cy="2122339"/>
          </a:xfrm>
          <a:prstGeom prst="rect">
            <a:avLst/>
          </a:prstGeom>
        </p:spPr>
      </p:pic>
    </p:spTree>
    <p:extLst>
      <p:ext uri="{BB962C8B-B14F-4D97-AF65-F5344CB8AC3E}">
        <p14:creationId xmlns:p14="http://schemas.microsoft.com/office/powerpoint/2010/main" val="1146527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2A4A6"/>
                </a:solidFill>
                <a:latin typeface="Arial" charset="0"/>
              </a:rPr>
              <a:t>Why calibration?</a:t>
            </a:r>
            <a:endParaRPr lang="en-GB" dirty="0"/>
          </a:p>
        </p:txBody>
      </p:sp>
      <p:sp>
        <p:nvSpPr>
          <p:cNvPr id="5" name="Content Placeholder 4"/>
          <p:cNvSpPr>
            <a:spLocks noGrp="1"/>
          </p:cNvSpPr>
          <p:nvPr>
            <p:ph sz="half" idx="1"/>
          </p:nvPr>
        </p:nvSpPr>
        <p:spPr>
          <a:xfrm>
            <a:off x="522051" y="1315720"/>
            <a:ext cx="5644833" cy="4770120"/>
          </a:xfrm>
        </p:spPr>
        <p:txBody>
          <a:bodyPr/>
          <a:lstStyle/>
          <a:p>
            <a:r>
              <a:rPr lang="en-US" sz="2400" dirty="0"/>
              <a:t>View the video explaining ‘Why Calibration?’</a:t>
            </a:r>
          </a:p>
          <a:p>
            <a:endParaRPr lang="en-US" sz="2400" dirty="0"/>
          </a:p>
          <a:p>
            <a:r>
              <a:rPr lang="en-US" sz="2400" dirty="0"/>
              <a:t>[link to video]</a:t>
            </a:r>
          </a:p>
          <a:p>
            <a:endParaRPr lang="en-US" sz="2400" dirty="0"/>
          </a:p>
          <a:p>
            <a:r>
              <a:rPr lang="en-US" sz="2400" dirty="0"/>
              <a:t>This video was recorded at a calibration workshop organised by Conservatoires UK and the Higher Education Academy, hosted by the Royal Northern College of Music on 27 February 2018.</a:t>
            </a:r>
          </a:p>
        </p:txBody>
      </p:sp>
      <p:pic>
        <p:nvPicPr>
          <p:cNvPr id="7" name="Content Placeholder 6">
            <a:extLst>
              <a:ext uri="{FF2B5EF4-FFF2-40B4-BE49-F238E27FC236}">
                <a16:creationId xmlns="" xmlns:a16="http://schemas.microsoft.com/office/drawing/2014/main" id="{7AEB11AD-72C4-5E43-A62E-7D46829E33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1524" y="1417638"/>
            <a:ext cx="4114187" cy="2737635"/>
          </a:xfrm>
          <a:prstGeom prst="rect">
            <a:avLst/>
          </a:prstGeom>
        </p:spPr>
      </p:pic>
    </p:spTree>
    <p:extLst>
      <p:ext uri="{BB962C8B-B14F-4D97-AF65-F5344CB8AC3E}">
        <p14:creationId xmlns:p14="http://schemas.microsoft.com/office/powerpoint/2010/main" val="3606358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2A4A6"/>
                </a:solidFill>
                <a:latin typeface="Arial" charset="0"/>
              </a:rPr>
              <a:t>Social moderation to calibration</a:t>
            </a:r>
            <a:endParaRPr lang="en-GB" dirty="0"/>
          </a:p>
        </p:txBody>
      </p:sp>
      <p:sp>
        <p:nvSpPr>
          <p:cNvPr id="5" name="Content Placeholder 4"/>
          <p:cNvSpPr>
            <a:spLocks noGrp="1"/>
          </p:cNvSpPr>
          <p:nvPr>
            <p:ph sz="half" idx="1"/>
          </p:nvPr>
        </p:nvSpPr>
        <p:spPr>
          <a:xfrm>
            <a:off x="615144" y="1258303"/>
            <a:ext cx="5765746" cy="3246357"/>
          </a:xfrm>
        </p:spPr>
        <p:txBody>
          <a:bodyPr/>
          <a:lstStyle/>
          <a:p>
            <a:pPr marL="0" indent="0">
              <a:buNone/>
            </a:pPr>
            <a:r>
              <a:rPr lang="en-US" sz="2400" b="1" dirty="0"/>
              <a:t>Moderation</a:t>
            </a:r>
            <a:r>
              <a:rPr lang="en-US" sz="2400" dirty="0"/>
              <a:t> is generally focused on agreeing marks, as in a panel discussion of a student performance</a:t>
            </a:r>
            <a:r>
              <a:rPr lang="en-US" sz="2400" dirty="0" smtClean="0"/>
              <a:t>.</a:t>
            </a:r>
          </a:p>
          <a:p>
            <a:pPr marL="0" indent="0">
              <a:buNone/>
            </a:pPr>
            <a:endParaRPr lang="en-US" sz="2400" dirty="0"/>
          </a:p>
          <a:p>
            <a:pPr marL="0" indent="0">
              <a:buNone/>
            </a:pPr>
            <a:r>
              <a:rPr lang="en-US" sz="2400" b="1" dirty="0"/>
              <a:t>Calibration</a:t>
            </a:r>
            <a:r>
              <a:rPr lang="en-US" sz="2400" dirty="0"/>
              <a:t> is about shared knowledge of standards, often achieved through social moderation processes in order to create ‘calibrated’ academics.</a:t>
            </a:r>
          </a:p>
          <a:p>
            <a:pPr marL="0" indent="0">
              <a:buNone/>
            </a:pPr>
            <a:r>
              <a:rPr lang="en-GB" sz="2400" dirty="0" smtClean="0"/>
              <a:t> </a:t>
            </a:r>
            <a:endParaRPr lang="en-GB" sz="2400" dirty="0"/>
          </a:p>
          <a:p>
            <a:pPr marL="0" indent="0">
              <a:buNone/>
            </a:pPr>
            <a:endParaRPr lang="en-GB" sz="1100" dirty="0"/>
          </a:p>
        </p:txBody>
      </p:sp>
      <p:sp>
        <p:nvSpPr>
          <p:cNvPr id="6" name="Content Placeholder 4"/>
          <p:cNvSpPr>
            <a:spLocks noGrp="1"/>
          </p:cNvSpPr>
          <p:nvPr>
            <p:ph sz="half" idx="1"/>
          </p:nvPr>
        </p:nvSpPr>
        <p:spPr>
          <a:xfrm>
            <a:off x="1029831" y="4727954"/>
            <a:ext cx="8384380" cy="1247553"/>
          </a:xfrm>
          <a:solidFill>
            <a:srgbClr val="02A4A6"/>
          </a:solidFill>
        </p:spPr>
        <p:txBody>
          <a:bodyPr/>
          <a:lstStyle/>
          <a:p>
            <a:pPr marL="0" indent="0">
              <a:buNone/>
            </a:pPr>
            <a:r>
              <a:rPr lang="en-US" sz="1800" dirty="0"/>
              <a:t>‘calibrated’ academics </a:t>
            </a:r>
            <a:r>
              <a:rPr lang="mr-IN" sz="1800" dirty="0"/>
              <a:t>…</a:t>
            </a:r>
            <a:r>
              <a:rPr lang="en-US" sz="1800" dirty="0"/>
              <a:t> are able to make grading judgements consistent with those which similarly calibrated colleagues would make, but without constant engagement in moderation. The overall aims are to achieve comparability of standards across institutions and stability of standards over time (Sadler, 2012)</a:t>
            </a:r>
          </a:p>
        </p:txBody>
      </p:sp>
      <p:pic>
        <p:nvPicPr>
          <p:cNvPr id="7" name="Content Placeholder 4"/>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6635012" y="1417638"/>
            <a:ext cx="2787650" cy="2089809"/>
          </a:xfrm>
          <a:prstGeom prst="rect">
            <a:avLst/>
          </a:prstGeom>
        </p:spPr>
      </p:pic>
    </p:spTree>
    <p:extLst>
      <p:ext uri="{BB962C8B-B14F-4D97-AF65-F5344CB8AC3E}">
        <p14:creationId xmlns:p14="http://schemas.microsoft.com/office/powerpoint/2010/main" val="3335233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284" y="61978"/>
            <a:ext cx="10005236" cy="958748"/>
          </a:xfrm>
        </p:spPr>
        <p:txBody>
          <a:bodyPr/>
          <a:lstStyle/>
          <a:p>
            <a:r>
              <a:rPr lang="en-US" sz="3600" dirty="0" smtClean="0">
                <a:solidFill>
                  <a:srgbClr val="02A4A6"/>
                </a:solidFill>
                <a:latin typeface="Arial" charset="0"/>
              </a:rPr>
              <a:t>The calibration process</a:t>
            </a:r>
            <a:endParaRPr lang="en-GB" sz="3600" dirty="0"/>
          </a:p>
        </p:txBody>
      </p:sp>
      <p:sp>
        <p:nvSpPr>
          <p:cNvPr id="5" name="Content Placeholder 4"/>
          <p:cNvSpPr>
            <a:spLocks noGrp="1"/>
          </p:cNvSpPr>
          <p:nvPr>
            <p:ph sz="half" idx="1"/>
          </p:nvPr>
        </p:nvSpPr>
        <p:spPr>
          <a:xfrm>
            <a:off x="223283" y="960441"/>
            <a:ext cx="4497573" cy="3537135"/>
          </a:xfrm>
        </p:spPr>
        <p:txBody>
          <a:bodyPr/>
          <a:lstStyle/>
          <a:p>
            <a:pPr marL="0" indent="0">
              <a:buNone/>
            </a:pPr>
            <a:r>
              <a:rPr lang="en-GB" sz="2000" dirty="0"/>
              <a:t>STAGE 1 – Individual (in advance of workshop)</a:t>
            </a:r>
          </a:p>
          <a:p>
            <a:r>
              <a:rPr lang="en-GB" sz="2000" dirty="0" smtClean="0"/>
              <a:t>Watch </a:t>
            </a:r>
            <a:r>
              <a:rPr lang="en-GB" sz="2000" dirty="0"/>
              <a:t>each performance and mark it.</a:t>
            </a:r>
          </a:p>
          <a:p>
            <a:r>
              <a:rPr lang="en-GB" sz="2000" dirty="0"/>
              <a:t>Marks and comments are entered anonymously online.</a:t>
            </a:r>
          </a:p>
          <a:p>
            <a:r>
              <a:rPr lang="en-GB" sz="2000" dirty="0"/>
              <a:t>Comments focus on the aspects of the performance which most influenced the mark.</a:t>
            </a:r>
            <a:endParaRPr lang="en-US" sz="2000" dirty="0"/>
          </a:p>
        </p:txBody>
      </p:sp>
      <p:sp>
        <p:nvSpPr>
          <p:cNvPr id="6" name="Content Placeholder 4"/>
          <p:cNvSpPr>
            <a:spLocks noGrp="1"/>
          </p:cNvSpPr>
          <p:nvPr>
            <p:ph sz="half" idx="1"/>
          </p:nvPr>
        </p:nvSpPr>
        <p:spPr>
          <a:xfrm>
            <a:off x="223283" y="4890994"/>
            <a:ext cx="10005237" cy="1807534"/>
          </a:xfrm>
          <a:solidFill>
            <a:srgbClr val="02A4A6"/>
          </a:solidFill>
        </p:spPr>
        <p:txBody>
          <a:bodyPr/>
          <a:lstStyle/>
          <a:p>
            <a:pPr marL="0" indent="0">
              <a:buNone/>
            </a:pPr>
            <a:r>
              <a:rPr lang="en-GB" sz="2000" dirty="0"/>
              <a:t>STAGE 3 – Whole group</a:t>
            </a:r>
          </a:p>
          <a:p>
            <a:r>
              <a:rPr lang="en-GB" sz="1900" dirty="0"/>
              <a:t>We will share the panel judgements and try to achieve a consensus across the room – making the case for our viewpoints where they differ.</a:t>
            </a:r>
          </a:p>
          <a:p>
            <a:r>
              <a:rPr lang="en-GB" sz="1900" dirty="0"/>
              <a:t>We will try to assemble a list of the common characteristics of the performance which influenced our judgement – i.e. making explicit as possible our standards.</a:t>
            </a:r>
            <a:endParaRPr lang="en-US" sz="1900" dirty="0"/>
          </a:p>
        </p:txBody>
      </p:sp>
      <p:sp>
        <p:nvSpPr>
          <p:cNvPr id="7" name="Content Placeholder 4"/>
          <p:cNvSpPr>
            <a:spLocks noGrp="1"/>
          </p:cNvSpPr>
          <p:nvPr>
            <p:ph sz="half" idx="1"/>
          </p:nvPr>
        </p:nvSpPr>
        <p:spPr>
          <a:xfrm>
            <a:off x="5585637" y="939175"/>
            <a:ext cx="4497573" cy="3537135"/>
          </a:xfrm>
        </p:spPr>
        <p:txBody>
          <a:bodyPr/>
          <a:lstStyle/>
          <a:p>
            <a:pPr marL="0" indent="0">
              <a:buFontTx/>
              <a:buNone/>
            </a:pPr>
            <a:r>
              <a:rPr lang="en-GB" sz="2000" dirty="0"/>
              <a:t>STAGE 2 – Panel</a:t>
            </a:r>
          </a:p>
          <a:p>
            <a:r>
              <a:rPr lang="en-GB" sz="2000" dirty="0"/>
              <a:t>Share your marks and comments in your panel.</a:t>
            </a:r>
          </a:p>
          <a:p>
            <a:r>
              <a:rPr lang="en-GB" sz="2000" dirty="0"/>
              <a:t>Discuss your views and try to arrive at a consensus regarding the mark.</a:t>
            </a:r>
          </a:p>
          <a:p>
            <a:r>
              <a:rPr lang="en-GB" sz="2000" dirty="0"/>
              <a:t>Enter on the ‘panel’ sheet your agreed mark and the characteristics of the performance that most influenced your decision particularly at the borderlines – pass/fail, 2.2./2.1, 2.1/1.</a:t>
            </a:r>
            <a:endParaRPr lang="en-US" sz="1900" dirty="0"/>
          </a:p>
        </p:txBody>
      </p:sp>
    </p:spTree>
    <p:extLst>
      <p:ext uri="{BB962C8B-B14F-4D97-AF65-F5344CB8AC3E}">
        <p14:creationId xmlns:p14="http://schemas.microsoft.com/office/powerpoint/2010/main" val="2261101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2A4A6"/>
                </a:solidFill>
                <a:latin typeface="Arial" charset="0"/>
              </a:rPr>
              <a:t>Recital 1: Piano</a:t>
            </a:r>
            <a:endParaRPr lang="en-GB" dirty="0"/>
          </a:p>
        </p:txBody>
      </p:sp>
      <p:sp>
        <p:nvSpPr>
          <p:cNvPr id="3" name="Content Placeholder 2"/>
          <p:cNvSpPr>
            <a:spLocks noGrp="1"/>
          </p:cNvSpPr>
          <p:nvPr>
            <p:ph sz="half" idx="1"/>
          </p:nvPr>
        </p:nvSpPr>
        <p:spPr/>
        <p:txBody>
          <a:bodyPr/>
          <a:lstStyle/>
          <a:p>
            <a:pPr marL="0" indent="0">
              <a:buNone/>
            </a:pPr>
            <a:r>
              <a:rPr lang="en-US" sz="2400" dirty="0"/>
              <a:t>Insert details of the results entered online.</a:t>
            </a:r>
          </a:p>
          <a:p>
            <a:r>
              <a:rPr lang="en-US" sz="2400" dirty="0"/>
              <a:t>Range of marks</a:t>
            </a:r>
          </a:p>
          <a:p>
            <a:r>
              <a:rPr lang="en-US" sz="2400" dirty="0"/>
              <a:t>Average mark</a:t>
            </a:r>
          </a:p>
          <a:p>
            <a:r>
              <a:rPr lang="en-US" sz="2400" dirty="0"/>
              <a:t>Mode (middle mark)</a:t>
            </a:r>
          </a:p>
        </p:txBody>
      </p:sp>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val="3041916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2A4A6"/>
                </a:solidFill>
                <a:latin typeface="Arial" charset="0"/>
              </a:rPr>
              <a:t>Recital 2: Popular music</a:t>
            </a:r>
            <a:endParaRPr lang="en-GB" dirty="0"/>
          </a:p>
        </p:txBody>
      </p:sp>
      <p:sp>
        <p:nvSpPr>
          <p:cNvPr id="3" name="Content Placeholder 2"/>
          <p:cNvSpPr>
            <a:spLocks noGrp="1"/>
          </p:cNvSpPr>
          <p:nvPr>
            <p:ph sz="half" idx="1"/>
          </p:nvPr>
        </p:nvSpPr>
        <p:spPr/>
        <p:txBody>
          <a:bodyPr/>
          <a:lstStyle/>
          <a:p>
            <a:pPr marL="0" indent="0">
              <a:buNone/>
            </a:pPr>
            <a:r>
              <a:rPr lang="en-US" sz="2400" dirty="0"/>
              <a:t>Insert details of the results entered online.</a:t>
            </a:r>
          </a:p>
          <a:p>
            <a:r>
              <a:rPr lang="en-US" sz="2400" dirty="0"/>
              <a:t>Range of marks</a:t>
            </a:r>
          </a:p>
          <a:p>
            <a:r>
              <a:rPr lang="en-US" sz="2400" dirty="0"/>
              <a:t>Average mark</a:t>
            </a:r>
          </a:p>
          <a:p>
            <a:r>
              <a:rPr lang="en-US" sz="2400" dirty="0"/>
              <a:t>Mode (middle mark)</a:t>
            </a:r>
          </a:p>
        </p:txBody>
      </p:sp>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val="2331959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2A4A6"/>
                </a:solidFill>
                <a:latin typeface="Arial" charset="0"/>
              </a:rPr>
              <a:t>Recital 3: Horn</a:t>
            </a:r>
            <a:endParaRPr lang="en-GB" dirty="0"/>
          </a:p>
        </p:txBody>
      </p:sp>
      <p:sp>
        <p:nvSpPr>
          <p:cNvPr id="3" name="Content Placeholder 2"/>
          <p:cNvSpPr>
            <a:spLocks noGrp="1"/>
          </p:cNvSpPr>
          <p:nvPr>
            <p:ph sz="half" idx="1"/>
          </p:nvPr>
        </p:nvSpPr>
        <p:spPr/>
        <p:txBody>
          <a:bodyPr/>
          <a:lstStyle/>
          <a:p>
            <a:pPr marL="0" indent="0">
              <a:buNone/>
            </a:pPr>
            <a:r>
              <a:rPr lang="en-US" sz="2400" dirty="0"/>
              <a:t>Insert details of the results entered online.</a:t>
            </a:r>
          </a:p>
          <a:p>
            <a:r>
              <a:rPr lang="en-US" sz="2400" dirty="0"/>
              <a:t>Range of marks</a:t>
            </a:r>
          </a:p>
          <a:p>
            <a:r>
              <a:rPr lang="en-US" sz="2400" dirty="0"/>
              <a:t>Average mark</a:t>
            </a:r>
          </a:p>
          <a:p>
            <a:r>
              <a:rPr lang="en-US" sz="2400" dirty="0"/>
              <a:t>Mode (middle mark)</a:t>
            </a:r>
          </a:p>
        </p:txBody>
      </p:sp>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val="2429076247"/>
      </p:ext>
    </p:extLst>
  </p:cSld>
  <p:clrMapOvr>
    <a:masterClrMapping/>
  </p:clrMapOvr>
</p:sld>
</file>

<file path=ppt/theme/theme1.xml><?xml version="1.0" encoding="utf-8"?>
<a:theme xmlns:a="http://schemas.openxmlformats.org/drawingml/2006/main" name="AdvanceHE_powerpoint_270418">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dcmitype/"/>
    <ds:schemaRef ds:uri="http://purl.org/dc/terms/"/>
    <ds:schemaRef ds:uri="http://schemas.microsoft.com/sharepoint/v3/field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AdvanceHE_powerpoint_270418</Template>
  <TotalTime>185</TotalTime>
  <Words>498</Words>
  <Application>Microsoft Office PowerPoint</Application>
  <PresentationFormat>Custom</PresentationFormat>
  <Paragraphs>62</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AdvanceHE_powerpoint_270418</vt:lpstr>
      <vt:lpstr>Calibrating Standards in the Assessment of Recitals</vt:lpstr>
      <vt:lpstr>Introduction</vt:lpstr>
      <vt:lpstr>Intended outcomes</vt:lpstr>
      <vt:lpstr>Why calibration?</vt:lpstr>
      <vt:lpstr>Social moderation to calibration</vt:lpstr>
      <vt:lpstr>The calibration process</vt:lpstr>
      <vt:lpstr>Recital 1: Piano</vt:lpstr>
      <vt:lpstr>Recital 2: Popular music</vt:lpstr>
      <vt:lpstr>Recital 3: Horn</vt:lpstr>
      <vt:lpstr>Recital 4: Cello programme</vt:lpstr>
      <vt:lpstr>PowerPoint Presentation</vt:lpstr>
    </vt:vector>
  </TitlesOfParts>
  <Company>The Higher Education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Temp</dc:creator>
  <cp:lastModifiedBy>Temp</cp:lastModifiedBy>
  <cp:revision>23</cp:revision>
  <dcterms:created xsi:type="dcterms:W3CDTF">2018-04-30T08:18:03Z</dcterms:created>
  <dcterms:modified xsi:type="dcterms:W3CDTF">2019-02-22T11:41:27Z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