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63" r:id="rId5"/>
    <p:sldId id="265" r:id="rId6"/>
    <p:sldId id="270" r:id="rId7"/>
    <p:sldId id="271" r:id="rId8"/>
    <p:sldId id="272" r:id="rId9"/>
    <p:sldId id="273" r:id="rId10"/>
    <p:sldId id="274" r:id="rId11"/>
    <p:sldId id="275" r:id="rId12"/>
    <p:sldId id="276" r:id="rId13"/>
    <p:sldId id="266" r:id="rId14"/>
    <p:sldId id="277" r:id="rId15"/>
    <p:sldId id="278" r:id="rId16"/>
    <p:sldId id="279" r:id="rId17"/>
    <p:sldId id="280" r:id="rId18"/>
    <p:sldId id="281" r:id="rId19"/>
    <p:sldId id="282" r:id="rId20"/>
    <p:sldId id="283" r:id="rId21"/>
    <p:sldId id="284" r:id="rId22"/>
    <p:sldId id="285" r:id="rId23"/>
    <p:sldId id="268" r:id="rId24"/>
  </p:sldIdLst>
  <p:sldSz cx="10440988"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6"/>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5"/>
    <p:restoredTop sz="83979" autoAdjust="0"/>
  </p:normalViewPr>
  <p:slideViewPr>
    <p:cSldViewPr snapToGrid="0" snapToObjects="1" showGuides="1">
      <p:cViewPr>
        <p:scale>
          <a:sx n="83" d="100"/>
          <a:sy n="83" d="100"/>
        </p:scale>
        <p:origin x="-1482" y="-66"/>
      </p:cViewPr>
      <p:guideLst>
        <p:guide orient="horz" pos="2160"/>
        <p:guide pos="3289"/>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C9B2E-DD03-4F62-9B02-D4909665B252}" type="datetimeFigureOut">
              <a:rPr lang="en-GB" smtClean="0"/>
              <a:t>29/08/2018</a:t>
            </a:fld>
            <a:endParaRPr lang="en-GB"/>
          </a:p>
        </p:txBody>
      </p:sp>
      <p:sp>
        <p:nvSpPr>
          <p:cNvPr id="4" name="Slide Image Placeholder 3"/>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0621-6F79-4358-9F94-A56D0808AD41}" type="slidenum">
              <a:rPr lang="en-GB" smtClean="0"/>
              <a:t>‹#›</a:t>
            </a:fld>
            <a:endParaRPr lang="en-GB"/>
          </a:p>
        </p:txBody>
      </p:sp>
    </p:spTree>
    <p:extLst>
      <p:ext uri="{BB962C8B-B14F-4D97-AF65-F5344CB8AC3E}">
        <p14:creationId xmlns:p14="http://schemas.microsoft.com/office/powerpoint/2010/main" val="27185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Briefly introduce the aims for the workshop – note that the specific learning outcomes are on the next slide.</a:t>
            </a:r>
          </a:p>
        </p:txBody>
      </p:sp>
      <p:sp>
        <p:nvSpPr>
          <p:cNvPr id="4" name="Slide Number Placeholder 3"/>
          <p:cNvSpPr>
            <a:spLocks noGrp="1"/>
          </p:cNvSpPr>
          <p:nvPr>
            <p:ph type="sldNum" sz="quarter" idx="10"/>
          </p:nvPr>
        </p:nvSpPr>
        <p:spPr/>
        <p:txBody>
          <a:bodyPr/>
          <a:lstStyle/>
          <a:p>
            <a:fld id="{25200621-6F79-4358-9F94-A56D0808AD41}" type="slidenum">
              <a:rPr lang="en-GB" smtClean="0"/>
              <a:t>2</a:t>
            </a:fld>
            <a:endParaRPr lang="en-GB"/>
          </a:p>
        </p:txBody>
      </p:sp>
    </p:spTree>
    <p:extLst>
      <p:ext uri="{BB962C8B-B14F-4D97-AF65-F5344CB8AC3E}">
        <p14:creationId xmlns:p14="http://schemas.microsoft.com/office/powerpoint/2010/main" val="418740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important to recognise that this variation in standards is not a reflection of poor marking but a consequence of the nature of HE assessment.  There are multiple reasons for variation which we will explore in the remainder of this week’s course.  We will investigate three main reasons why such variation exists.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People bring with them different provenance of their standards, different experiences, influences, values, and beliefs.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Tools: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Various internal and external reference points can be employed such as the framework for higher education qualifications, subject benchmarks, institutional grade descriptors, and assessment criteria.  Process tools such as second marking, moderation, exam boards, and external examining can vary as well.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Tasks: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nature of assessment tasks in the UK higher education which are predominantly open-ended, constructed response tasks, where the work can be variable, unpredictable, and complex.  There is a strong tradition for these types of tasks in the UK compared with many counties, such as the USA, where much more use is made of closed-ended tests such as multiple choice questions (MCQs).</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11</a:t>
            </a:fld>
            <a:endParaRPr lang="en-GB"/>
          </a:p>
        </p:txBody>
      </p:sp>
    </p:spTree>
    <p:extLst>
      <p:ext uri="{BB962C8B-B14F-4D97-AF65-F5344CB8AC3E}">
        <p14:creationId xmlns:p14="http://schemas.microsoft.com/office/powerpoint/2010/main" val="182004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complexity of standards means that we draw on considerable amounts of tacit knowledge (think about all the aspects you are considering when making a judgement about a piece of work). Tacit knowledge is that which is gained from experience that, by definition, can’t be put into words.  Academics may say that “I know a 2.1. when I see one”, but struggle to articulate just what it is that enables them to ‘know’ the standard.  This is not surprising. Tacit knowledge has been shown to be fundamental to expertise and judgement-making in many professions.  As we develop expertise, we become less conscious of everything we are taking into account when making judgements.  A consequence of this is that our judgements are likely to vary to some extent as our tacit knowledge differs.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tacit knowledge differs because of the way in which we learn it.</a:t>
            </a:r>
            <a:r>
              <a:rPr lang="x-none" sz="1200" kern="1200">
                <a:solidFill>
                  <a:schemeClr val="tx1"/>
                </a:solidFill>
                <a:effectLst/>
                <a:latin typeface="+mn-lt"/>
                <a:ea typeface="+mn-ea"/>
                <a:cs typeface="+mn-cs"/>
              </a:rPr>
              <a:t> There is generally no formal training about marking and standards, we learn ‘on the job’ through marking, second marking, resolving marks with others and participating in moderation discussions.  We learn from the advice of colleagues and mentors, what we see others doing, what we get praised for, and what we find is not so welcome.  This ‘academic socialisation’ process is how we learn about marking standards (Shay, 2004; Jawitz, 2009) and the variation in it creates the conditions for the differences in standards found in research (Crisp, 2008; Broad, 2003; Hunter &amp; Docherty, 2011)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12</a:t>
            </a:fld>
            <a:endParaRPr lang="en-GB"/>
          </a:p>
        </p:txBody>
      </p:sp>
    </p:spTree>
    <p:extLst>
      <p:ext uri="{BB962C8B-B14F-4D97-AF65-F5344CB8AC3E}">
        <p14:creationId xmlns:p14="http://schemas.microsoft.com/office/powerpoint/2010/main" val="149431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Assessment criteria have been developed to create greater consistency and transparency and students and staff are generally positive about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there is growing evidence that academic judgement cannot easily be represented by a short set of explicit criteria however carefully formulated.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can’t write criteria which can really capture the breadth of work being assessed at higher education level</a:t>
            </a:r>
            <a:r>
              <a:rPr lang="en-GB" sz="1200" kern="1200" baseline="0" dirty="0">
                <a:solidFill>
                  <a:schemeClr val="tx1"/>
                </a:solidFill>
                <a:effectLst/>
                <a:latin typeface="+mn-lt"/>
                <a:ea typeface="+mn-ea"/>
                <a:cs typeface="+mn-cs"/>
              </a:rPr>
              <a:t>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trying to quantify exactly what we mean by ‘quality of argument’ or ‘analysis’ so it not open to different interpretation is impossible.  Research supports this argument that assessors interpret criteria differently resulting in different grades for students.  Furthermore, assessors draw on tacit knowledge in marking which cannot, by definition, be expressed through assessment criteria.</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defRPr/>
            </a:pPr>
            <a:r>
              <a:rPr lang="en-GB" kern="1200" dirty="0">
                <a:effectLst/>
                <a:latin typeface="+mn-lt"/>
                <a:ea typeface="+mn-ea"/>
                <a:cs typeface="+mn-cs"/>
              </a:rPr>
              <a:t>Some of the limitations</a:t>
            </a:r>
            <a:r>
              <a:rPr lang="en-GB" kern="1200" baseline="0" dirty="0">
                <a:effectLst/>
                <a:latin typeface="+mn-lt"/>
                <a:ea typeface="+mn-ea"/>
                <a:cs typeface="+mn-cs"/>
              </a:rPr>
              <a:t> of assessment criteria are related to how they are (and aren’t) used by assessors.</a:t>
            </a:r>
            <a:r>
              <a:rPr lang="en-GB" dirty="0"/>
              <a:t> </a:t>
            </a:r>
            <a:r>
              <a:rPr lang="en-GB" kern="1200" baseline="0" dirty="0">
                <a:effectLst/>
                <a:latin typeface="+mn-lt"/>
                <a:ea typeface="+mn-ea"/>
                <a:cs typeface="+mn-cs"/>
              </a:rPr>
              <a:t> </a:t>
            </a:r>
            <a:r>
              <a:rPr lang="en-GB" kern="1200" dirty="0">
                <a:effectLst/>
                <a:latin typeface="+mn-lt"/>
                <a:ea typeface="+mn-ea"/>
                <a:cs typeface="+mn-cs"/>
              </a:rPr>
              <a:t>Studies of marking reveal limited reference to assessment criteria in practice.</a:t>
            </a:r>
            <a:r>
              <a:rPr lang="en-GB" dirty="0"/>
              <a:t> </a:t>
            </a:r>
            <a:r>
              <a:rPr lang="en-GB" kern="1200" dirty="0">
                <a:effectLst/>
                <a:latin typeface="+mn-lt"/>
                <a:ea typeface="+mn-ea"/>
                <a:cs typeface="+mn-cs"/>
              </a:rPr>
              <a:t> Academics tend to use a much more holistic approach where different criteria overlap and other factors are taken into account.</a:t>
            </a:r>
            <a:r>
              <a:rPr lang="en-GB" dirty="0"/>
              <a:t> </a:t>
            </a:r>
            <a:r>
              <a:rPr lang="en-GB" kern="1200" dirty="0">
                <a:effectLst/>
                <a:latin typeface="+mn-lt"/>
                <a:ea typeface="+mn-ea"/>
                <a:cs typeface="+mn-cs"/>
              </a:rPr>
              <a:t> In addition, research indicates that assessors may disagree agree with, ignore or choose not to adopt the published criteria. They use personal criteria beyond or different from those stated including implicit criteria they may not actually be aware of such as font size </a:t>
            </a:r>
            <a:r>
              <a:rPr lang="en-GB" dirty="0"/>
              <a:t>(two studies have found students are awarded on average one degree classification higher for writing in a larger font).</a:t>
            </a:r>
            <a:endParaRPr lang="en-GB" dirty="0">
              <a:latin typeface="+mn-lt"/>
            </a:endParaRPr>
          </a:p>
          <a:p>
            <a:r>
              <a:rPr lang="en-GB" sz="1200" kern="1200" dirty="0">
                <a:solidFill>
                  <a:schemeClr val="tx1"/>
                </a:solidFill>
                <a:effectLst/>
                <a:latin typeface="+mn-lt"/>
                <a:ea typeface="+mn-ea"/>
                <a:cs typeface="+mn-cs"/>
              </a:rPr>
              <a:t> </a:t>
            </a:r>
            <a:endParaRPr lang="en-GB" dirty="0"/>
          </a:p>
          <a:p>
            <a:pPr marL="0" indent="0">
              <a:buFont typeface="Arial" charset="0"/>
              <a:buNone/>
              <a:defRPr/>
            </a:pPr>
            <a:r>
              <a:rPr lang="en-GB" dirty="0"/>
              <a:t>Overall, this body of research suggest that assessment criteria are not the solution to assuring</a:t>
            </a:r>
            <a:r>
              <a:rPr lang="en-GB" baseline="0" dirty="0"/>
              <a:t> marking standards </a:t>
            </a:r>
            <a:r>
              <a:rPr lang="en-GB" dirty="0"/>
              <a:t>that many think them to be.</a:t>
            </a:r>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13</a:t>
            </a:fld>
            <a:endParaRPr lang="en-GB"/>
          </a:p>
        </p:txBody>
      </p:sp>
    </p:spTree>
    <p:extLst>
      <p:ext uri="{BB962C8B-B14F-4D97-AF65-F5344CB8AC3E}">
        <p14:creationId xmlns:p14="http://schemas.microsoft.com/office/powerpoint/2010/main" val="98325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cause of variation in marks is the use of open-ended complex</a:t>
            </a:r>
            <a:r>
              <a:rPr lang="en-US" baseline="0" dirty="0"/>
              <a:t> tasks which are very typical in UK higher education.  </a:t>
            </a:r>
          </a:p>
          <a:p>
            <a:endParaRPr lang="en-US" baseline="0" dirty="0"/>
          </a:p>
          <a:p>
            <a:r>
              <a:rPr lang="en-US" baseline="0" dirty="0"/>
              <a:t>We value this type of task as more appropriate for assessing high level performance than closed tasks such as MCQs.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tasks can generate diverse, complex, unpredictable and sometimes quite </a:t>
            </a:r>
            <a:r>
              <a:rPr lang="en-US" sz="1200" kern="1200" dirty="0" err="1">
                <a:solidFill>
                  <a:schemeClr val="tx1"/>
                </a:solidFill>
                <a:effectLst/>
                <a:latin typeface="+mn-lt"/>
                <a:ea typeface="+mn-ea"/>
                <a:cs typeface="+mn-cs"/>
              </a:rPr>
              <a:t>personalised</a:t>
            </a:r>
            <a:r>
              <a:rPr lang="en-US" sz="1200" kern="1200" dirty="0">
                <a:solidFill>
                  <a:schemeClr val="tx1"/>
                </a:solidFill>
                <a:effectLst/>
                <a:latin typeface="+mn-lt"/>
                <a:ea typeface="+mn-ea"/>
                <a:cs typeface="+mn-cs"/>
              </a:rPr>
              <a:t> responses from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Applying assessment criteria reliably</a:t>
            </a:r>
            <a:r>
              <a:rPr lang="en-US" sz="1200" kern="1200" baseline="0" dirty="0">
                <a:solidFill>
                  <a:schemeClr val="tx1"/>
                </a:solidFill>
                <a:effectLst/>
                <a:latin typeface="+mn-lt"/>
                <a:ea typeface="+mn-ea"/>
                <a:cs typeface="+mn-cs"/>
              </a:rPr>
              <a:t> to these types of assignments </a:t>
            </a:r>
            <a:r>
              <a:rPr lang="en-US" sz="1200" kern="1200" dirty="0">
                <a:solidFill>
                  <a:schemeClr val="tx1"/>
                </a:solidFill>
                <a:effectLst/>
                <a:latin typeface="+mn-lt"/>
                <a:ea typeface="+mn-ea"/>
                <a:cs typeface="+mn-cs"/>
              </a:rPr>
              <a:t>is considered nigh impossible</a:t>
            </a:r>
            <a:r>
              <a:rPr lang="en-US" sz="1200" kern="1200" baseline="0" dirty="0">
                <a:solidFill>
                  <a:schemeClr val="tx1"/>
                </a:solidFill>
                <a:effectLst/>
                <a:latin typeface="+mn-lt"/>
                <a:ea typeface="+mn-ea"/>
                <a:cs typeface="+mn-cs"/>
              </a:rPr>
              <a:t> because it</a:t>
            </a:r>
            <a:r>
              <a:rPr lang="en-US" sz="1200" kern="1200" dirty="0">
                <a:solidFill>
                  <a:schemeClr val="tx1"/>
                </a:solidFill>
                <a:effectLst/>
                <a:latin typeface="+mn-lt"/>
                <a:ea typeface="+mn-ea"/>
                <a:cs typeface="+mn-cs"/>
              </a:rPr>
              <a:t> is unfeasible to precisely document everything that might need to be taken into account.  We have to achieve a balance between utility and accuracy. To make tools practical, we need to limit the detail but limited detail means they are open to </a:t>
            </a:r>
            <a:r>
              <a:rPr lang="en-US" sz="1200" kern="1200" baseline="0" dirty="0">
                <a:solidFill>
                  <a:schemeClr val="tx1"/>
                </a:solidFill>
                <a:effectLst/>
                <a:latin typeface="+mn-lt"/>
                <a:ea typeface="+mn-ea"/>
                <a:cs typeface="+mn-cs"/>
              </a:rPr>
              <a:t>different interpretation.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will now carry out a task to consider the application of these tools in external examining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go to next slide after the task description.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baseline="0" dirty="0"/>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14</a:t>
            </a:fld>
            <a:endParaRPr lang="en-GB"/>
          </a:p>
        </p:txBody>
      </p:sp>
    </p:spTree>
    <p:extLst>
      <p:ext uri="{BB962C8B-B14F-4D97-AF65-F5344CB8AC3E}">
        <p14:creationId xmlns:p14="http://schemas.microsoft.com/office/powerpoint/2010/main" val="302516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implication of this is that people examiners are one key source of variation in standards but</a:t>
            </a:r>
            <a:r>
              <a:rPr lang="en-US" baseline="0" dirty="0"/>
              <a:t> we cannot assume that providing statements of standards will overcome this difficulty because of the difficulty of writing down tacit knowledge.</a:t>
            </a:r>
          </a:p>
          <a:p>
            <a:endParaRPr lang="en-US" baseline="0" dirty="0"/>
          </a:p>
          <a:p>
            <a:r>
              <a:rPr lang="en-US" baseline="0" dirty="0"/>
              <a:t>20 years ago, the forerunner of the QAA, the HEQC, identified the need for interactions, exemplars and networks to help create consistent assessment decisions.  </a:t>
            </a:r>
          </a:p>
          <a:p>
            <a:endParaRPr lang="en-US" baseline="0" dirty="0"/>
          </a:p>
          <a:p>
            <a:r>
              <a:rPr lang="en-US" baseline="0" dirty="0"/>
              <a:t>There are insufficient opportunities for academics, particularly external examiners, to calibrate their standards and that is the reason for today’s calibration workshop.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15</a:t>
            </a:fld>
            <a:endParaRPr lang="en-GB"/>
          </a:p>
        </p:txBody>
      </p:sp>
    </p:spTree>
    <p:extLst>
      <p:ext uri="{BB962C8B-B14F-4D97-AF65-F5344CB8AC3E}">
        <p14:creationId xmlns:p14="http://schemas.microsoft.com/office/powerpoint/2010/main" val="221017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text on slide to distinguish between the type of social moderation process that takes place in order to resolve marks after the work has been submitted.  These are often internal processes. This contrasts with ‘Calibration’ which is a process to help develop consistency of standards before judgement takes place. It often involves assessors from different institutions to achieve greater confidence in standards across different </a:t>
            </a:r>
            <a:r>
              <a:rPr lang="en-US" dirty="0" err="1"/>
              <a:t>programmes</a:t>
            </a:r>
            <a:r>
              <a:rPr lang="en-US" dirty="0"/>
              <a:t>.</a:t>
            </a:r>
          </a:p>
          <a:p>
            <a:endParaRPr lang="en-US" dirty="0"/>
          </a:p>
          <a:p>
            <a:r>
              <a:rPr lang="en-US" dirty="0"/>
              <a:t>The last section is a quotation from Royce Sadler defining a ‘calibrated’ academic.</a:t>
            </a:r>
          </a:p>
        </p:txBody>
      </p:sp>
      <p:sp>
        <p:nvSpPr>
          <p:cNvPr id="4" name="Slide Number Placeholder 3"/>
          <p:cNvSpPr>
            <a:spLocks noGrp="1"/>
          </p:cNvSpPr>
          <p:nvPr>
            <p:ph type="sldNum" sz="quarter" idx="10"/>
          </p:nvPr>
        </p:nvSpPr>
        <p:spPr/>
        <p:txBody>
          <a:bodyPr/>
          <a:lstStyle/>
          <a:p>
            <a:fld id="{25200621-6F79-4358-9F94-A56D0808AD41}" type="slidenum">
              <a:rPr lang="en-GB" smtClean="0"/>
              <a:t>16</a:t>
            </a:fld>
            <a:endParaRPr lang="en-GB"/>
          </a:p>
        </p:txBody>
      </p:sp>
    </p:spTree>
    <p:extLst>
      <p:ext uri="{BB962C8B-B14F-4D97-AF65-F5344CB8AC3E}">
        <p14:creationId xmlns:p14="http://schemas.microsoft.com/office/powerpoint/2010/main" val="205804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this to explain the detail of the calibration process.  Note that stage 1 has already been completed on line.</a:t>
            </a:r>
          </a:p>
        </p:txBody>
      </p:sp>
      <p:sp>
        <p:nvSpPr>
          <p:cNvPr id="4" name="Slide Number Placeholder 3"/>
          <p:cNvSpPr>
            <a:spLocks noGrp="1"/>
          </p:cNvSpPr>
          <p:nvPr>
            <p:ph type="sldNum" sz="quarter" idx="10"/>
          </p:nvPr>
        </p:nvSpPr>
        <p:spPr/>
        <p:txBody>
          <a:bodyPr/>
          <a:lstStyle/>
          <a:p>
            <a:fld id="{25200621-6F79-4358-9F94-A56D0808AD41}" type="slidenum">
              <a:rPr lang="en-GB" smtClean="0"/>
              <a:t>17</a:t>
            </a:fld>
            <a:endParaRPr lang="en-GB"/>
          </a:p>
        </p:txBody>
      </p:sp>
    </p:spTree>
    <p:extLst>
      <p:ext uri="{BB962C8B-B14F-4D97-AF65-F5344CB8AC3E}">
        <p14:creationId xmlns:p14="http://schemas.microsoft.com/office/powerpoint/2010/main" val="134593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replace this by just having the range of marks for each assignment so as not to over-influence the discussion in the small groups which might occur if they know what the mean mark is.</a:t>
            </a:r>
          </a:p>
        </p:txBody>
      </p:sp>
      <p:sp>
        <p:nvSpPr>
          <p:cNvPr id="4" name="Slide Number Placeholder 3"/>
          <p:cNvSpPr>
            <a:spLocks noGrp="1"/>
          </p:cNvSpPr>
          <p:nvPr>
            <p:ph type="sldNum" sz="quarter" idx="10"/>
          </p:nvPr>
        </p:nvSpPr>
        <p:spPr/>
        <p:txBody>
          <a:bodyPr/>
          <a:lstStyle/>
          <a:p>
            <a:fld id="{25200621-6F79-4358-9F94-A56D0808AD41}" type="slidenum">
              <a:rPr lang="en-GB" smtClean="0"/>
              <a:t>18</a:t>
            </a:fld>
            <a:endParaRPr lang="en-GB"/>
          </a:p>
        </p:txBody>
      </p:sp>
    </p:spTree>
    <p:extLst>
      <p:ext uri="{BB962C8B-B14F-4D97-AF65-F5344CB8AC3E}">
        <p14:creationId xmlns:p14="http://schemas.microsoft.com/office/powerpoint/2010/main" val="219411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text on the slide.</a:t>
            </a:r>
          </a:p>
        </p:txBody>
      </p:sp>
      <p:sp>
        <p:nvSpPr>
          <p:cNvPr id="4" name="Slide Number Placeholder 3"/>
          <p:cNvSpPr>
            <a:spLocks noGrp="1"/>
          </p:cNvSpPr>
          <p:nvPr>
            <p:ph type="sldNum" sz="quarter" idx="10"/>
          </p:nvPr>
        </p:nvSpPr>
        <p:spPr/>
        <p:txBody>
          <a:bodyPr/>
          <a:lstStyle/>
          <a:p>
            <a:fld id="{25200621-6F79-4358-9F94-A56D0808AD41}" type="slidenum">
              <a:rPr lang="en-GB" smtClean="0"/>
              <a:t>19</a:t>
            </a:fld>
            <a:endParaRPr lang="en-GB"/>
          </a:p>
        </p:txBody>
      </p:sp>
    </p:spTree>
    <p:extLst>
      <p:ext uri="{BB962C8B-B14F-4D97-AF65-F5344CB8AC3E}">
        <p14:creationId xmlns:p14="http://schemas.microsoft.com/office/powerpoint/2010/main" val="290798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Briefly go through the learning outcomes for the workshop</a:t>
            </a:r>
          </a:p>
        </p:txBody>
      </p:sp>
      <p:sp>
        <p:nvSpPr>
          <p:cNvPr id="4" name="Slide Number Placeholder 3"/>
          <p:cNvSpPr>
            <a:spLocks noGrp="1"/>
          </p:cNvSpPr>
          <p:nvPr>
            <p:ph type="sldNum" sz="quarter" idx="10"/>
          </p:nvPr>
        </p:nvSpPr>
        <p:spPr/>
        <p:txBody>
          <a:bodyPr/>
          <a:lstStyle/>
          <a:p>
            <a:fld id="{25200621-6F79-4358-9F94-A56D0808AD41}" type="slidenum">
              <a:rPr lang="en-GB" smtClean="0"/>
              <a:t>3</a:t>
            </a:fld>
            <a:endParaRPr lang="en-GB"/>
          </a:p>
        </p:txBody>
      </p:sp>
    </p:spTree>
    <p:extLst>
      <p:ext uri="{BB962C8B-B14F-4D97-AF65-F5344CB8AC3E}">
        <p14:creationId xmlns:p14="http://schemas.microsoft.com/office/powerpoint/2010/main" val="137022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this slide to outline the </a:t>
            </a:r>
            <a:r>
              <a:rPr lang="en-US" dirty="0" err="1"/>
              <a:t>programme</a:t>
            </a:r>
            <a:r>
              <a:rPr lang="en-US" dirty="0"/>
              <a:t> for the day</a:t>
            </a:r>
          </a:p>
        </p:txBody>
      </p:sp>
      <p:sp>
        <p:nvSpPr>
          <p:cNvPr id="4" name="Slide Number Placeholder 3"/>
          <p:cNvSpPr>
            <a:spLocks noGrp="1"/>
          </p:cNvSpPr>
          <p:nvPr>
            <p:ph type="sldNum" sz="quarter" idx="10"/>
          </p:nvPr>
        </p:nvSpPr>
        <p:spPr/>
        <p:txBody>
          <a:bodyPr/>
          <a:lstStyle/>
          <a:p>
            <a:fld id="{25200621-6F79-4358-9F94-A56D0808AD41}" type="slidenum">
              <a:rPr lang="en-GB" smtClean="0"/>
              <a:t>4</a:t>
            </a:fld>
            <a:endParaRPr lang="en-GB"/>
          </a:p>
        </p:txBody>
      </p:sp>
    </p:spTree>
    <p:extLst>
      <p:ext uri="{BB962C8B-B14F-4D97-AF65-F5344CB8AC3E}">
        <p14:creationId xmlns:p14="http://schemas.microsoft.com/office/powerpoint/2010/main" val="199332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r>
              <a:rPr lang="en-US" dirty="0"/>
              <a:t>Notes: Use this slide to briefly explain that this project has emerged out of the Review of Quality Arrangements (2015) by HEFCE as stated in the Revised Operating model for quality published in 2016.</a:t>
            </a:r>
          </a:p>
          <a:p>
            <a:endParaRPr lang="en-US" dirty="0"/>
          </a:p>
          <a:p>
            <a:r>
              <a:rPr lang="en-US" dirty="0"/>
              <a:t>Note that Quality arrangements, specifically the Quality Code are currently being revised (2018).  Depending on when you run this workshop, you may need to mention any changes to the role or expectations placed on external examiners by the new code.</a:t>
            </a:r>
          </a:p>
        </p:txBody>
      </p:sp>
      <p:sp>
        <p:nvSpPr>
          <p:cNvPr id="4" name="Slide Number Placeholder 3"/>
          <p:cNvSpPr>
            <a:spLocks noGrp="1"/>
          </p:cNvSpPr>
          <p:nvPr>
            <p:ph type="sldNum" sz="quarter" idx="10"/>
          </p:nvPr>
        </p:nvSpPr>
        <p:spPr/>
        <p:txBody>
          <a:bodyPr/>
          <a:lstStyle/>
          <a:p>
            <a:fld id="{452B8DDF-9C23-42C5-9CE4-163A19A90EEA}" type="slidenum">
              <a:rPr lang="en-GB" smtClean="0"/>
              <a:t>5</a:t>
            </a:fld>
            <a:endParaRPr lang="en-GB"/>
          </a:p>
        </p:txBody>
      </p:sp>
    </p:spTree>
    <p:extLst>
      <p:ext uri="{BB962C8B-B14F-4D97-AF65-F5344CB8AC3E}">
        <p14:creationId xmlns:p14="http://schemas.microsoft.com/office/powerpoint/2010/main" val="418761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r>
              <a:rPr lang="en-US" dirty="0"/>
              <a:t>Notes; Briefly point out that this calibration workshop has been developed as part of the four streams of work in the Degree Standards Project.</a:t>
            </a:r>
          </a:p>
          <a:p>
            <a:endParaRPr lang="en-US" dirty="0"/>
          </a:p>
          <a:p>
            <a:r>
              <a:rPr lang="en-US" b="1" dirty="0"/>
              <a:t>IMPORTANT: Note that the following slides are important if participants have not completed the Professional Development Course for External Examiners.  If they have done the course, you only need to remind them quickly of the key message that people are a cause of variation in standards, that variation cannot be overcome by merely using documented standards as they are open to interpretation.  Therefore some form of calibration of individuals understanding of standards is required.  Hence the calibration activity today.</a:t>
            </a:r>
          </a:p>
        </p:txBody>
      </p:sp>
      <p:sp>
        <p:nvSpPr>
          <p:cNvPr id="4" name="Slide Number Placeholder 3"/>
          <p:cNvSpPr>
            <a:spLocks noGrp="1"/>
          </p:cNvSpPr>
          <p:nvPr>
            <p:ph type="sldNum" sz="quarter" idx="10"/>
          </p:nvPr>
        </p:nvSpPr>
        <p:spPr/>
        <p:txBody>
          <a:bodyPr/>
          <a:lstStyle/>
          <a:p>
            <a:fld id="{452B8DDF-9C23-42C5-9CE4-163A19A90EEA}" type="slidenum">
              <a:rPr lang="en-GB" smtClean="0"/>
              <a:t>6</a:t>
            </a:fld>
            <a:endParaRPr lang="en-GB"/>
          </a:p>
        </p:txBody>
      </p:sp>
    </p:spTree>
    <p:extLst>
      <p:ext uri="{BB962C8B-B14F-4D97-AF65-F5344CB8AC3E}">
        <p14:creationId xmlns:p14="http://schemas.microsoft.com/office/powerpoint/2010/main" val="418761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look in more detail at academic standards in our own marking, it is important to be clear what</a:t>
            </a:r>
            <a:r>
              <a:rPr lang="en-GB" baseline="0" dirty="0"/>
              <a:t> we mean by ‘academic standards’.  We are drawing on an approach increasingly used in the literature on quality assurance and external examining.</a:t>
            </a:r>
            <a:endParaRPr lang="en-GB" dirty="0"/>
          </a:p>
          <a:p>
            <a:endParaRPr lang="en-GB" baseline="0" dirty="0"/>
          </a:p>
          <a:p>
            <a:r>
              <a:rPr lang="en-GB" b="1" baseline="0" dirty="0"/>
              <a:t>Academic standards </a:t>
            </a:r>
            <a:r>
              <a:rPr lang="en-GB" baseline="0" dirty="0"/>
              <a:t>are an ‘output’ measure, demonstrated in what students actually produce in their written work, examinations, performances, conduct of practical or clinical skills, etc. The academic standards for a programme are reflected in students’ actual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Quality standards </a:t>
            </a:r>
            <a:r>
              <a:rPr lang="en-GB" b="0" baseline="0" dirty="0"/>
              <a:t>are the standards we look for in the inputs and processes in higher education providers. </a:t>
            </a:r>
            <a:r>
              <a:rPr lang="en-GB" b="1" baseline="0" dirty="0"/>
              <a:t>Inputs</a:t>
            </a:r>
            <a:r>
              <a:rPr lang="en-GB" b="0" baseline="0" dirty="0"/>
              <a:t> include things like the qualifications of the staff, the library resources, the classroom environment, laboratories, student entry qualifications. </a:t>
            </a:r>
            <a:r>
              <a:rPr lang="en-GB" b="1" baseline="0" dirty="0"/>
              <a:t>Processes</a:t>
            </a:r>
            <a:r>
              <a:rPr lang="en-GB" b="0" baseline="0" dirty="0"/>
              <a:t> measured by quality standards will include activities like speed and nature of feedback on assessment, guidance to students, marking and moderation procedures, conduct of examination boards, action taken in response to evaluative material like student feedback and external examiner reports. Good </a:t>
            </a:r>
            <a:r>
              <a:rPr lang="en-GB" b="1" baseline="0" dirty="0"/>
              <a:t>quality standards </a:t>
            </a:r>
            <a:r>
              <a:rPr lang="en-GB" b="0" baseline="0" dirty="0"/>
              <a:t>are important but they do not guarantee good </a:t>
            </a:r>
            <a:r>
              <a:rPr lang="en-GB" b="1" baseline="0" dirty="0"/>
              <a:t>academic standards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distinction is important because external examining is often the only external quality assurance process that focuses on academic as opposed to quality standards.</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7</a:t>
            </a:fld>
            <a:endParaRPr lang="en-GB"/>
          </a:p>
        </p:txBody>
      </p:sp>
    </p:spTree>
    <p:extLst>
      <p:ext uri="{BB962C8B-B14F-4D97-AF65-F5344CB8AC3E}">
        <p14:creationId xmlns:p14="http://schemas.microsoft.com/office/powerpoint/2010/main" val="158881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considerable evidence that academics hold different academic standards.  Despite many lecturers claiming that they find their marks are similar to their colleagues, almost</a:t>
            </a:r>
            <a:r>
              <a:rPr lang="en-US" baseline="0" dirty="0"/>
              <a:t> always when this has been tested in controlled circumstances, the opposite is true and considerable discrepancy has been found where marking has been truly blind. Studies over many years have repeated these findings.</a:t>
            </a:r>
            <a:endParaRPr lang="en-US" dirty="0"/>
          </a:p>
          <a:p>
            <a:endParaRPr lang="en-US" baseline="0" dirty="0"/>
          </a:p>
          <a:p>
            <a:r>
              <a:rPr lang="en-US" baseline="0" dirty="0"/>
              <a:t>It may be that people working closely together do find their marks converge which is probably the result of the mutual agreement about standards which can arise through working and talking together </a:t>
            </a:r>
            <a:r>
              <a:rPr lang="mr-IN" baseline="0" dirty="0"/>
              <a:t>–</a:t>
            </a:r>
            <a:r>
              <a:rPr lang="en-US" baseline="0" dirty="0"/>
              <a:t> an informal calibration. However, this is unlikely to be the case where tutors work in different institutions.</a:t>
            </a:r>
            <a:endParaRPr lang="en-US" dirty="0"/>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8</a:t>
            </a:fld>
            <a:endParaRPr lang="en-GB"/>
          </a:p>
        </p:txBody>
      </p:sp>
    </p:spTree>
    <p:extLst>
      <p:ext uri="{BB962C8B-B14F-4D97-AF65-F5344CB8AC3E}">
        <p14:creationId xmlns:p14="http://schemas.microsoft.com/office/powerpoint/2010/main" val="391813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text on slide</a:t>
            </a:r>
          </a:p>
        </p:txBody>
      </p:sp>
      <p:sp>
        <p:nvSpPr>
          <p:cNvPr id="4" name="Slide Number Placeholder 3"/>
          <p:cNvSpPr>
            <a:spLocks noGrp="1"/>
          </p:cNvSpPr>
          <p:nvPr>
            <p:ph type="sldNum" sz="quarter" idx="10"/>
          </p:nvPr>
        </p:nvSpPr>
        <p:spPr/>
        <p:txBody>
          <a:bodyPr/>
          <a:lstStyle/>
          <a:p>
            <a:fld id="{25200621-6F79-4358-9F94-A56D0808AD41}" type="slidenum">
              <a:rPr lang="en-GB" smtClean="0"/>
              <a:t>9</a:t>
            </a:fld>
            <a:endParaRPr lang="en-GB"/>
          </a:p>
        </p:txBody>
      </p:sp>
    </p:spTree>
    <p:extLst>
      <p:ext uri="{BB962C8B-B14F-4D97-AF65-F5344CB8AC3E}">
        <p14:creationId xmlns:p14="http://schemas.microsoft.com/office/powerpoint/2010/main" val="229975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These are the marks given to 5 assignments by other Geography academics and external examiners.  You can see that there are strong and consistent patterns of variation in standards.</a:t>
            </a:r>
          </a:p>
        </p:txBody>
      </p:sp>
      <p:sp>
        <p:nvSpPr>
          <p:cNvPr id="4" name="Slide Number Placeholder 3"/>
          <p:cNvSpPr>
            <a:spLocks noGrp="1"/>
          </p:cNvSpPr>
          <p:nvPr>
            <p:ph type="sldNum" sz="quarter" idx="10"/>
          </p:nvPr>
        </p:nvSpPr>
        <p:spPr/>
        <p:txBody>
          <a:bodyPr/>
          <a:lstStyle/>
          <a:p>
            <a:fld id="{25200621-6F79-4358-9F94-A56D0808AD41}" type="slidenum">
              <a:rPr lang="en-GB" smtClean="0"/>
              <a:t>10</a:t>
            </a:fld>
            <a:endParaRPr lang="en-GB"/>
          </a:p>
        </p:txBody>
      </p:sp>
    </p:spTree>
    <p:extLst>
      <p:ext uri="{BB962C8B-B14F-4D97-AF65-F5344CB8AC3E}">
        <p14:creationId xmlns:p14="http://schemas.microsoft.com/office/powerpoint/2010/main" val="1754934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6" y="274639"/>
            <a:ext cx="234922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2050" y="274639"/>
            <a:ext cx="68736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91616" y="1865880"/>
            <a:ext cx="8001774" cy="1563123"/>
          </a:xfrm>
          <a:prstGeom prst="rect">
            <a:avLst/>
          </a:prstGeom>
        </p:spPr>
        <p:txBody>
          <a:bodyPr rtlCol="0" anchor="t" anchorCtr="0">
            <a:normAutofit/>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792139" y="4990600"/>
            <a:ext cx="8001133" cy="44024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4"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7482709" y="6356353"/>
            <a:ext cx="2436231" cy="365125"/>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6"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7"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2050"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07503"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6" y="4800600"/>
            <a:ext cx="6264593"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046506" y="612775"/>
            <a:ext cx="626459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046506"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2050" y="274638"/>
            <a:ext cx="93968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22050" y="1600203"/>
            <a:ext cx="93968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82709" y="6356353"/>
            <a:ext cx="2436231"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efce.ac.uk/reg/QualityAssessme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Calibrating Academic Standards in Geography</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9625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68" y="113007"/>
            <a:ext cx="9113794" cy="604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524088024"/>
              </p:ext>
            </p:extLst>
          </p:nvPr>
        </p:nvGraphicFramePr>
        <p:xfrm>
          <a:off x="1434226" y="5556941"/>
          <a:ext cx="7056785" cy="603885"/>
        </p:xfrm>
        <a:graphic>
          <a:graphicData uri="http://schemas.openxmlformats.org/drawingml/2006/table">
            <a:tbl>
              <a:tblPr>
                <a:tableStyleId>{5C22544A-7EE6-4342-B048-85BDC9FD1C3A}</a:tableStyleId>
              </a:tblPr>
              <a:tblGrid>
                <a:gridCol w="1411357">
                  <a:extLst>
                    <a:ext uri="{9D8B030D-6E8A-4147-A177-3AD203B41FA5}">
                      <a16:colId xmlns:a16="http://schemas.microsoft.com/office/drawing/2014/main" xmlns="" val="20000"/>
                    </a:ext>
                  </a:extLst>
                </a:gridCol>
                <a:gridCol w="1411357">
                  <a:extLst>
                    <a:ext uri="{9D8B030D-6E8A-4147-A177-3AD203B41FA5}">
                      <a16:colId xmlns:a16="http://schemas.microsoft.com/office/drawing/2014/main" xmlns="" val="20001"/>
                    </a:ext>
                  </a:extLst>
                </a:gridCol>
                <a:gridCol w="1411357">
                  <a:extLst>
                    <a:ext uri="{9D8B030D-6E8A-4147-A177-3AD203B41FA5}">
                      <a16:colId xmlns:a16="http://schemas.microsoft.com/office/drawing/2014/main" xmlns="" val="20002"/>
                    </a:ext>
                  </a:extLst>
                </a:gridCol>
                <a:gridCol w="1411357">
                  <a:extLst>
                    <a:ext uri="{9D8B030D-6E8A-4147-A177-3AD203B41FA5}">
                      <a16:colId xmlns:a16="http://schemas.microsoft.com/office/drawing/2014/main" xmlns="" val="20003"/>
                    </a:ext>
                  </a:extLst>
                </a:gridCol>
                <a:gridCol w="1411357">
                  <a:extLst>
                    <a:ext uri="{9D8B030D-6E8A-4147-A177-3AD203B41FA5}">
                      <a16:colId xmlns:a16="http://schemas.microsoft.com/office/drawing/2014/main" xmlns="" val="20004"/>
                    </a:ext>
                  </a:extLst>
                </a:gridCol>
              </a:tblGrid>
              <a:tr h="458561">
                <a:tc>
                  <a:txBody>
                    <a:bodyPr/>
                    <a:lstStyle/>
                    <a:p>
                      <a:pPr algn="ctr" rtl="0" fontAlgn="b"/>
                      <a:r>
                        <a:rPr lang="en-GB" sz="1300" b="1" u="none" strike="noStrike" dirty="0">
                          <a:effectLst/>
                        </a:rPr>
                        <a:t>Student 1</a:t>
                      </a:r>
                    </a:p>
                    <a:p>
                      <a:pPr algn="ctr" rtl="0" fontAlgn="b"/>
                      <a:r>
                        <a:rPr lang="en-GB" sz="1300" b="1" i="0" u="none" strike="noStrike" dirty="0">
                          <a:solidFill>
                            <a:srgbClr val="000000"/>
                          </a:solidFill>
                          <a:effectLst/>
                          <a:latin typeface="Arial"/>
                        </a:rPr>
                        <a:t>(Climate flood risk)</a:t>
                      </a:r>
                    </a:p>
                  </a:txBody>
                  <a:tcPr marL="9525" marR="9525" marT="9525" marB="0" anchor="ctr">
                    <a:solidFill>
                      <a:srgbClr val="FFFF00"/>
                    </a:solidFill>
                  </a:tcPr>
                </a:tc>
                <a:tc>
                  <a:txBody>
                    <a:bodyPr/>
                    <a:lstStyle/>
                    <a:p>
                      <a:pPr algn="ctr" rtl="0" fontAlgn="b"/>
                      <a:r>
                        <a:rPr lang="en-GB" sz="1300" b="1" u="none" strike="noStrike" dirty="0">
                          <a:effectLst/>
                        </a:rPr>
                        <a:t>Student 2</a:t>
                      </a:r>
                    </a:p>
                    <a:p>
                      <a:pPr algn="ctr" rtl="0" fontAlgn="b"/>
                      <a:r>
                        <a:rPr lang="en-GB" sz="1300" b="1" i="0" u="none" strike="noStrike" dirty="0">
                          <a:solidFill>
                            <a:srgbClr val="000000"/>
                          </a:solidFill>
                          <a:effectLst/>
                          <a:latin typeface="Arial"/>
                        </a:rPr>
                        <a:t>(Climate &amp; sea ice)</a:t>
                      </a:r>
                    </a:p>
                  </a:txBody>
                  <a:tcPr marL="9525" marR="9525" marT="9525" marB="0" anchor="ctr"/>
                </a:tc>
                <a:tc>
                  <a:txBody>
                    <a:bodyPr/>
                    <a:lstStyle/>
                    <a:p>
                      <a:pPr algn="ctr" rtl="0" fontAlgn="b"/>
                      <a:r>
                        <a:rPr lang="en-GB" sz="1300" b="1" u="none" strike="noStrike" dirty="0">
                          <a:effectLst/>
                        </a:rPr>
                        <a:t>Student 3</a:t>
                      </a:r>
                    </a:p>
                    <a:p>
                      <a:pPr algn="ctr" rtl="0" fontAlgn="b"/>
                      <a:r>
                        <a:rPr lang="en-GB" sz="1300" b="1" i="0" u="none" strike="noStrike" dirty="0">
                          <a:solidFill>
                            <a:srgbClr val="000000"/>
                          </a:solidFill>
                          <a:effectLst/>
                          <a:latin typeface="Arial"/>
                        </a:rPr>
                        <a:t>(Gender and ICT)</a:t>
                      </a:r>
                    </a:p>
                  </a:txBody>
                  <a:tcPr marL="9525" marR="9525" marT="9525" marB="0" anchor="ctr">
                    <a:solidFill>
                      <a:srgbClr val="FFFF00"/>
                    </a:solidFill>
                  </a:tcPr>
                </a:tc>
                <a:tc>
                  <a:txBody>
                    <a:bodyPr/>
                    <a:lstStyle/>
                    <a:p>
                      <a:pPr algn="ctr" rtl="0" fontAlgn="b"/>
                      <a:r>
                        <a:rPr lang="en-GB" sz="1300" b="1" u="none" strike="noStrike" dirty="0">
                          <a:effectLst/>
                        </a:rPr>
                        <a:t>Student 4</a:t>
                      </a:r>
                    </a:p>
                    <a:p>
                      <a:pPr algn="ctr" rtl="0" fontAlgn="b"/>
                      <a:r>
                        <a:rPr lang="en-GB" sz="1300" b="1" i="0" u="none" strike="noStrike" dirty="0">
                          <a:solidFill>
                            <a:srgbClr val="000000"/>
                          </a:solidFill>
                          <a:effectLst/>
                          <a:latin typeface="Arial"/>
                        </a:rPr>
                        <a:t>(Celebrity</a:t>
                      </a:r>
                      <a:r>
                        <a:rPr lang="en-GB" sz="1300" b="1" i="0" u="none" strike="noStrike" baseline="0" dirty="0">
                          <a:solidFill>
                            <a:srgbClr val="000000"/>
                          </a:solidFill>
                          <a:effectLst/>
                          <a:latin typeface="Arial"/>
                        </a:rPr>
                        <a:t> &amp; dev’t)</a:t>
                      </a:r>
                      <a:endParaRPr lang="en-GB" sz="1300" b="1" i="0" u="none" strike="noStrike" dirty="0">
                        <a:solidFill>
                          <a:srgbClr val="000000"/>
                        </a:solidFill>
                        <a:effectLst/>
                        <a:latin typeface="Arial"/>
                      </a:endParaRPr>
                    </a:p>
                  </a:txBody>
                  <a:tcPr marL="9525" marR="9525" marT="9525" marB="0" anchor="ctr">
                    <a:solidFill>
                      <a:srgbClr val="FFFF00"/>
                    </a:solidFill>
                  </a:tcPr>
                </a:tc>
                <a:tc>
                  <a:txBody>
                    <a:bodyPr/>
                    <a:lstStyle/>
                    <a:p>
                      <a:pPr algn="ctr" rtl="0" fontAlgn="b"/>
                      <a:r>
                        <a:rPr lang="en-GB" sz="1300" b="1" i="0" u="none" strike="noStrike" dirty="0">
                          <a:solidFill>
                            <a:srgbClr val="000000"/>
                          </a:solidFill>
                          <a:effectLst/>
                          <a:latin typeface="Arial"/>
                        </a:rPr>
                        <a:t>Student 5</a:t>
                      </a:r>
                    </a:p>
                    <a:p>
                      <a:pPr algn="ctr" rtl="0" fontAlgn="b"/>
                      <a:r>
                        <a:rPr lang="en-GB" sz="1300" b="1" i="0" u="none" strike="noStrike" dirty="0">
                          <a:solidFill>
                            <a:srgbClr val="000000"/>
                          </a:solidFill>
                          <a:effectLst/>
                          <a:latin typeface="Arial"/>
                        </a:rPr>
                        <a:t>(Slum </a:t>
                      </a:r>
                      <a:r>
                        <a:rPr lang="en-GB" sz="1300" b="1" i="0" u="none" strike="noStrike" dirty="0" err="1">
                          <a:solidFill>
                            <a:srgbClr val="000000"/>
                          </a:solidFill>
                          <a:effectLst/>
                          <a:latin typeface="Arial"/>
                        </a:rPr>
                        <a:t>dev’t</a:t>
                      </a:r>
                      <a:r>
                        <a:rPr lang="en-GB" sz="1300" b="1" i="0" u="none" strike="noStrike" dirty="0">
                          <a:solidFill>
                            <a:srgbClr val="000000"/>
                          </a:solidFill>
                          <a:effectLst/>
                          <a:latin typeface="Arial"/>
                        </a:rPr>
                        <a:t>)</a:t>
                      </a:r>
                    </a:p>
                  </a:txBody>
                  <a:tcPr marL="9525" marR="9525" marT="9525" marB="0" anchor="ctr"/>
                </a:tc>
                <a:extLst>
                  <a:ext uri="{0D108BD9-81ED-4DB2-BD59-A6C34878D82A}">
                    <a16:rowId xmlns:a16="http://schemas.microsoft.com/office/drawing/2014/main" xmlns="" val="10000"/>
                  </a:ext>
                </a:extLst>
              </a:tr>
            </a:tbl>
          </a:graphicData>
        </a:graphic>
      </p:graphicFrame>
      <p:sp>
        <p:nvSpPr>
          <p:cNvPr id="5" name="TextBox 4"/>
          <p:cNvSpPr txBox="1"/>
          <p:nvPr/>
        </p:nvSpPr>
        <p:spPr>
          <a:xfrm>
            <a:off x="7131730" y="15162"/>
            <a:ext cx="3309258" cy="646331"/>
          </a:xfrm>
          <a:prstGeom prst="rect">
            <a:avLst/>
          </a:prstGeom>
          <a:solidFill>
            <a:schemeClr val="bg1"/>
          </a:solidFill>
        </p:spPr>
        <p:txBody>
          <a:bodyPr wrap="square" rtlCol="0">
            <a:spAutoFit/>
          </a:bodyPr>
          <a:lstStyle/>
          <a:p>
            <a:pPr algn="ctr" fontAlgn="base">
              <a:spcBef>
                <a:spcPct val="0"/>
              </a:spcBef>
              <a:spcAft>
                <a:spcPct val="0"/>
              </a:spcAft>
            </a:pPr>
            <a:r>
              <a:rPr lang="en-GB" b="1" dirty="0">
                <a:solidFill>
                  <a:srgbClr val="000000"/>
                </a:solidFill>
              </a:rPr>
              <a:t>Experienced external examiners: 2017 study</a:t>
            </a:r>
          </a:p>
        </p:txBody>
      </p:sp>
      <p:sp>
        <p:nvSpPr>
          <p:cNvPr id="6" name="Oval 5"/>
          <p:cNvSpPr/>
          <p:nvPr/>
        </p:nvSpPr>
        <p:spPr>
          <a:xfrm>
            <a:off x="7717967" y="4861429"/>
            <a:ext cx="120073" cy="10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p:cNvSpPr txBox="1"/>
          <p:nvPr/>
        </p:nvSpPr>
        <p:spPr>
          <a:xfrm>
            <a:off x="7819569" y="4769067"/>
            <a:ext cx="1560945" cy="276999"/>
          </a:xfrm>
          <a:prstGeom prst="rect">
            <a:avLst/>
          </a:prstGeom>
          <a:noFill/>
        </p:spPr>
        <p:txBody>
          <a:bodyPr wrap="square" rtlCol="0">
            <a:spAutoFit/>
          </a:bodyPr>
          <a:lstStyle/>
          <a:p>
            <a:pPr fontAlgn="base">
              <a:spcBef>
                <a:spcPct val="0"/>
              </a:spcBef>
              <a:spcAft>
                <a:spcPct val="0"/>
              </a:spcAft>
            </a:pPr>
            <a:r>
              <a:rPr lang="en-GB" sz="1200" dirty="0">
                <a:solidFill>
                  <a:srgbClr val="000000"/>
                </a:solidFill>
              </a:rPr>
              <a:t>Institution grade</a:t>
            </a:r>
          </a:p>
        </p:txBody>
      </p:sp>
      <p:sp>
        <p:nvSpPr>
          <p:cNvPr id="8" name="Oval 7"/>
          <p:cNvSpPr/>
          <p:nvPr/>
        </p:nvSpPr>
        <p:spPr>
          <a:xfrm>
            <a:off x="7720934" y="5096954"/>
            <a:ext cx="120073"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9" name="TextBox 8"/>
          <p:cNvSpPr txBox="1"/>
          <p:nvPr/>
        </p:nvSpPr>
        <p:spPr>
          <a:xfrm>
            <a:off x="7822536" y="5004592"/>
            <a:ext cx="1560945" cy="276999"/>
          </a:xfrm>
          <a:prstGeom prst="rect">
            <a:avLst/>
          </a:prstGeom>
          <a:noFill/>
        </p:spPr>
        <p:txBody>
          <a:bodyPr wrap="square" rtlCol="0">
            <a:spAutoFit/>
          </a:bodyPr>
          <a:lstStyle/>
          <a:p>
            <a:pPr fontAlgn="base">
              <a:spcBef>
                <a:spcPct val="0"/>
              </a:spcBef>
              <a:spcAft>
                <a:spcPct val="0"/>
              </a:spcAft>
            </a:pPr>
            <a:r>
              <a:rPr lang="en-GB" sz="1200" dirty="0">
                <a:solidFill>
                  <a:srgbClr val="000000"/>
                </a:solidFill>
              </a:rPr>
              <a:t>Participant grade</a:t>
            </a:r>
          </a:p>
        </p:txBody>
      </p:sp>
    </p:spTree>
    <p:extLst>
      <p:ext uri="{BB962C8B-B14F-4D97-AF65-F5344CB8AC3E}">
        <p14:creationId xmlns:p14="http://schemas.microsoft.com/office/powerpoint/2010/main" val="26143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Issues in achieving consistent judgement</a:t>
            </a:r>
            <a:endParaRPr lang="en-GB" dirty="0"/>
          </a:p>
        </p:txBody>
      </p:sp>
      <p:sp>
        <p:nvSpPr>
          <p:cNvPr id="5" name="Content Placeholder 4"/>
          <p:cNvSpPr>
            <a:spLocks noGrp="1"/>
          </p:cNvSpPr>
          <p:nvPr>
            <p:ph sz="half" idx="1"/>
          </p:nvPr>
        </p:nvSpPr>
        <p:spPr>
          <a:xfrm>
            <a:off x="274902" y="1630444"/>
            <a:ext cx="5765746" cy="2331956"/>
          </a:xfrm>
        </p:spPr>
        <p:txBody>
          <a:bodyPr/>
          <a:lstStyle/>
          <a:p>
            <a:r>
              <a:rPr lang="en-GB" sz="2400" dirty="0"/>
              <a:t>Variation in academic standards is common, and has implications for fairness and comparability of standards.</a:t>
            </a:r>
          </a:p>
          <a:p>
            <a:r>
              <a:rPr lang="en-GB" sz="2400" dirty="0"/>
              <a:t>The main causes of variation can be categorised as</a:t>
            </a:r>
          </a:p>
          <a:p>
            <a:pPr marL="0" indent="0">
              <a:buNone/>
            </a:pPr>
            <a:endParaRPr lang="en-GB" sz="1100" dirty="0"/>
          </a:p>
        </p:txBody>
      </p:sp>
      <p:sp>
        <p:nvSpPr>
          <p:cNvPr id="6" name="Content Placeholder 4"/>
          <p:cNvSpPr>
            <a:spLocks noGrp="1"/>
          </p:cNvSpPr>
          <p:nvPr>
            <p:ph sz="half" idx="1"/>
          </p:nvPr>
        </p:nvSpPr>
        <p:spPr>
          <a:xfrm>
            <a:off x="272888" y="4026184"/>
            <a:ext cx="5842191" cy="2076893"/>
          </a:xfrm>
          <a:solidFill>
            <a:srgbClr val="02A4A6"/>
          </a:solidFill>
        </p:spPr>
        <p:txBody>
          <a:bodyPr/>
          <a:lstStyle/>
          <a:p>
            <a:pPr marL="342900" lvl="1" indent="-342900">
              <a:buFont typeface="Courier New" panose="02070309020205020404" pitchFamily="49" charset="0"/>
              <a:buChar char="o"/>
            </a:pPr>
            <a:r>
              <a:rPr lang="en-US" sz="2000" b="1" dirty="0"/>
              <a:t>people</a:t>
            </a:r>
            <a:r>
              <a:rPr lang="en-US" sz="2000" dirty="0"/>
              <a:t> – the differences in individuals’ experience, beliefs, expertise, habits</a:t>
            </a:r>
          </a:p>
          <a:p>
            <a:pPr marL="342900" lvl="1" indent="-342900">
              <a:buFont typeface="Courier New" panose="02070309020205020404" pitchFamily="49" charset="0"/>
              <a:buChar char="o"/>
            </a:pPr>
            <a:r>
              <a:rPr lang="en-US" sz="2000" b="1" dirty="0"/>
              <a:t>tools</a:t>
            </a:r>
            <a:r>
              <a:rPr lang="en-US" sz="2000" dirty="0"/>
              <a:t> – the information and processes used to guide and quality assure assessment</a:t>
            </a:r>
          </a:p>
          <a:p>
            <a:pPr marL="342900" lvl="1" indent="-342900">
              <a:buFont typeface="Courier New" panose="02070309020205020404" pitchFamily="49" charset="0"/>
              <a:buChar char="o"/>
            </a:pPr>
            <a:r>
              <a:rPr lang="en-US" sz="2000" b="1" dirty="0"/>
              <a:t>tasks</a:t>
            </a:r>
            <a:r>
              <a:rPr lang="en-US" sz="2000" dirty="0"/>
              <a:t> – the nature of assessment methods in higher education.</a:t>
            </a:r>
          </a:p>
        </p:txBody>
      </p:sp>
      <p:pic>
        <p:nvPicPr>
          <p:cNvPr id="7"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5833" y="1514120"/>
            <a:ext cx="4061569" cy="4588957"/>
          </a:xfrm>
          <a:prstGeom prst="rect">
            <a:avLst/>
          </a:prstGeom>
        </p:spPr>
      </p:pic>
    </p:spTree>
    <p:extLst>
      <p:ext uri="{BB962C8B-B14F-4D97-AF65-F5344CB8AC3E}">
        <p14:creationId xmlns:p14="http://schemas.microsoft.com/office/powerpoint/2010/main" val="103142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rgbClr val="02A4A6"/>
                </a:solidFill>
                <a:latin typeface="Arial" charset="0"/>
              </a:rPr>
              <a:t>PEOPLE: </a:t>
            </a:r>
            <a:r>
              <a:rPr lang="en-US" sz="4000" dirty="0">
                <a:solidFill>
                  <a:srgbClr val="02A4A6"/>
                </a:solidFill>
                <a:latin typeface="Arial" charset="0"/>
              </a:rPr>
              <a:t>How we know our standards – tacit knowledge</a:t>
            </a:r>
            <a:endParaRPr lang="en-GB" sz="4000" dirty="0"/>
          </a:p>
        </p:txBody>
      </p:sp>
      <p:sp>
        <p:nvSpPr>
          <p:cNvPr id="5" name="Content Placeholder 4"/>
          <p:cNvSpPr>
            <a:spLocks noGrp="1"/>
          </p:cNvSpPr>
          <p:nvPr>
            <p:ph sz="half" idx="1"/>
          </p:nvPr>
        </p:nvSpPr>
        <p:spPr>
          <a:xfrm>
            <a:off x="5858540" y="1630443"/>
            <a:ext cx="4286276" cy="4472633"/>
          </a:xfrm>
        </p:spPr>
        <p:txBody>
          <a:bodyPr/>
          <a:lstStyle/>
          <a:p>
            <a:r>
              <a:rPr lang="en-US" sz="2400" dirty="0"/>
              <a:t>We learn the tacit knowledge of marking standards ‘on the job’. </a:t>
            </a:r>
          </a:p>
          <a:p>
            <a:r>
              <a:rPr lang="en-US" sz="2400" dirty="0"/>
              <a:t>We gradually become less conscious of everything we take into account when making judgements.</a:t>
            </a:r>
          </a:p>
          <a:p>
            <a:r>
              <a:rPr lang="en-US" sz="2400" dirty="0"/>
              <a:t>These create the conditions for differences in standards which we may not be aware of.</a:t>
            </a:r>
          </a:p>
          <a:p>
            <a:pPr marL="0" indent="0">
              <a:buNone/>
            </a:pPr>
            <a:endParaRPr lang="en-GB" sz="1100" dirty="0"/>
          </a:p>
        </p:txBody>
      </p:sp>
      <p:sp>
        <p:nvSpPr>
          <p:cNvPr id="6" name="Content Placeholder 4"/>
          <p:cNvSpPr>
            <a:spLocks noGrp="1"/>
          </p:cNvSpPr>
          <p:nvPr>
            <p:ph sz="half" idx="1"/>
          </p:nvPr>
        </p:nvSpPr>
        <p:spPr>
          <a:xfrm>
            <a:off x="272889" y="1630444"/>
            <a:ext cx="4724414" cy="3483816"/>
          </a:xfrm>
          <a:solidFill>
            <a:srgbClr val="02A4A6"/>
          </a:solidFill>
        </p:spPr>
        <p:txBody>
          <a:bodyPr/>
          <a:lstStyle/>
          <a:p>
            <a:pPr marL="0" indent="0">
              <a:buNone/>
            </a:pPr>
            <a:r>
              <a:rPr lang="en-US" sz="2400" b="1" dirty="0">
                <a:solidFill>
                  <a:schemeClr val="bg1"/>
                </a:solidFill>
              </a:rPr>
              <a:t>Tacit knowledge is something you know that cannot be put into words </a:t>
            </a:r>
            <a:endParaRPr lang="en-GB" sz="2400" b="1" dirty="0">
              <a:solidFill>
                <a:schemeClr val="bg1"/>
              </a:solidFill>
            </a:endParaRPr>
          </a:p>
          <a:p>
            <a:pPr marL="0" indent="0">
              <a:buNone/>
            </a:pPr>
            <a:r>
              <a:rPr lang="en-US" sz="2400" dirty="0"/>
              <a:t>e.g. “I know a 2.i. when I see it”.</a:t>
            </a:r>
          </a:p>
          <a:p>
            <a:pPr marL="0" indent="0">
              <a:buNone/>
            </a:pPr>
            <a:r>
              <a:rPr lang="en-US" sz="2400" dirty="0"/>
              <a:t>It is fundamental to expertise and judgement-making across the professions, including judgements on student work.</a:t>
            </a:r>
          </a:p>
        </p:txBody>
      </p:sp>
    </p:spTree>
    <p:extLst>
      <p:ext uri="{BB962C8B-B14F-4D97-AF65-F5344CB8AC3E}">
        <p14:creationId xmlns:p14="http://schemas.microsoft.com/office/powerpoint/2010/main" val="314936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rgbClr val="02A4A6"/>
                </a:solidFill>
                <a:latin typeface="Arial" charset="0"/>
              </a:rPr>
              <a:t>TOOLS: </a:t>
            </a:r>
            <a:r>
              <a:rPr lang="en-US" sz="4000" dirty="0">
                <a:solidFill>
                  <a:srgbClr val="02A4A6"/>
                </a:solidFill>
                <a:latin typeface="Arial" charset="0"/>
              </a:rPr>
              <a:t>The limitations of assessment criteria</a:t>
            </a:r>
            <a:endParaRPr lang="en-GB" sz="4000" dirty="0"/>
          </a:p>
        </p:txBody>
      </p:sp>
      <p:sp>
        <p:nvSpPr>
          <p:cNvPr id="7" name="TextBox 6"/>
          <p:cNvSpPr txBox="1"/>
          <p:nvPr/>
        </p:nvSpPr>
        <p:spPr>
          <a:xfrm>
            <a:off x="1109297" y="2502771"/>
            <a:ext cx="2716028" cy="1015663"/>
          </a:xfrm>
          <a:prstGeom prst="rect">
            <a:avLst/>
          </a:prstGeom>
          <a:noFill/>
          <a:ln w="38100">
            <a:solidFill>
              <a:srgbClr val="544587"/>
            </a:solidFill>
          </a:ln>
        </p:spPr>
        <p:txBody>
          <a:bodyPr wrap="square" rtlCol="0">
            <a:spAutoFit/>
          </a:bodyPr>
          <a:lstStyle/>
          <a:p>
            <a:r>
              <a:rPr lang="en-US" sz="2000" dirty="0">
                <a:latin typeface="Arial" panose="020B0604020202020204" pitchFamily="34" charset="0"/>
                <a:cs typeface="Arial" panose="020B0604020202020204" pitchFamily="34" charset="0"/>
              </a:rPr>
              <a:t>Designed to improve consistency of </a:t>
            </a:r>
          </a:p>
          <a:p>
            <a:r>
              <a:rPr lang="en-US" sz="2000" dirty="0">
                <a:latin typeface="Arial" panose="020B0604020202020204" pitchFamily="34" charset="0"/>
                <a:cs typeface="Arial" panose="020B0604020202020204" pitchFamily="34" charset="0"/>
              </a:rPr>
              <a:t>marking</a:t>
            </a:r>
          </a:p>
        </p:txBody>
      </p:sp>
      <p:sp>
        <p:nvSpPr>
          <p:cNvPr id="8" name="TextBox 7"/>
          <p:cNvSpPr txBox="1"/>
          <p:nvPr/>
        </p:nvSpPr>
        <p:spPr>
          <a:xfrm>
            <a:off x="4100591" y="2217486"/>
            <a:ext cx="5691962" cy="1754326"/>
          </a:xfrm>
          <a:prstGeom prst="rect">
            <a:avLst/>
          </a:prstGeom>
          <a:solidFill>
            <a:srgbClr val="544587"/>
          </a:solidFill>
          <a:ln>
            <a:solidFill>
              <a:srgbClr val="544587"/>
            </a:solidFill>
          </a:ln>
        </p:spPr>
        <p:txBody>
          <a:bodyPr wrap="square" rtlCol="0">
            <a:spAutoFit/>
          </a:bodyPr>
          <a:lstStyle/>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Academic judgement cannot be easily represented by a short set of criteria</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Can’t capture tutors’ tacit knowledge</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Can’t represent complexity of assessment tasks</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Need interpretation of meaning, different interpretation leads to different judgement</a:t>
            </a:r>
          </a:p>
        </p:txBody>
      </p:sp>
      <p:sp>
        <p:nvSpPr>
          <p:cNvPr id="9" name="TextBox 8"/>
          <p:cNvSpPr txBox="1"/>
          <p:nvPr/>
        </p:nvSpPr>
        <p:spPr>
          <a:xfrm>
            <a:off x="1109297" y="4817519"/>
            <a:ext cx="2716028" cy="707886"/>
          </a:xfrm>
          <a:prstGeom prst="rect">
            <a:avLst/>
          </a:prstGeom>
          <a:noFill/>
          <a:ln w="38100">
            <a:solidFill>
              <a:srgbClr val="544587"/>
            </a:solidFill>
          </a:ln>
        </p:spPr>
        <p:txBody>
          <a:bodyPr wrap="square" rtlCol="0">
            <a:spAutoFit/>
          </a:bodyPr>
          <a:lstStyle/>
          <a:p>
            <a:r>
              <a:rPr lang="en-US" sz="2000" dirty="0"/>
              <a:t>Staff and students positive about them</a:t>
            </a:r>
          </a:p>
        </p:txBody>
      </p:sp>
      <p:sp>
        <p:nvSpPr>
          <p:cNvPr id="10" name="TextBox 9"/>
          <p:cNvSpPr txBox="1"/>
          <p:nvPr/>
        </p:nvSpPr>
        <p:spPr>
          <a:xfrm>
            <a:off x="4100590" y="4227557"/>
            <a:ext cx="5691963" cy="1754326"/>
          </a:xfrm>
          <a:prstGeom prst="rect">
            <a:avLst/>
          </a:prstGeom>
          <a:solidFill>
            <a:srgbClr val="544587"/>
          </a:solidFill>
          <a:ln>
            <a:solidFill>
              <a:srgbClr val="544587"/>
            </a:solidFill>
          </a:ln>
        </p:spPr>
        <p:txBody>
          <a:bodyPr wrap="square" rtlCol="0">
            <a:spAutoFit/>
          </a:bodyPr>
          <a:lstStyle/>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Some assessors disagree with, ignore or choose not to use criteria, taking an holistic approach to judgement</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Use personal criteria (e.g. effort) rather than published criteria</a:t>
            </a:r>
          </a:p>
          <a:p>
            <a:pPr marL="285750" indent="-285750">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Use criteria they may not be aware of, e.g. font size</a:t>
            </a:r>
          </a:p>
        </p:txBody>
      </p:sp>
      <p:sp>
        <p:nvSpPr>
          <p:cNvPr id="11" name="TextBox 10"/>
          <p:cNvSpPr txBox="1"/>
          <p:nvPr/>
        </p:nvSpPr>
        <p:spPr>
          <a:xfrm>
            <a:off x="1104300" y="1617825"/>
            <a:ext cx="2724150" cy="400110"/>
          </a:xfrm>
          <a:prstGeom prst="rect">
            <a:avLst/>
          </a:prstGeom>
          <a:noFill/>
          <a:ln>
            <a:solidFill>
              <a:schemeClr val="tx1"/>
            </a:solidFill>
          </a:ln>
        </p:spPr>
        <p:txBody>
          <a:bodyPr wrap="square" rtlCol="0">
            <a:spAutoFit/>
          </a:bodyPr>
          <a:lstStyle/>
          <a:p>
            <a:pPr algn="ctr"/>
            <a:r>
              <a:rPr lang="en-US" sz="2000" b="1" dirty="0">
                <a:solidFill>
                  <a:schemeClr val="tx1">
                    <a:lumMod val="50000"/>
                    <a:lumOff val="50000"/>
                  </a:schemeClr>
                </a:solidFill>
              </a:rPr>
              <a:t>Positive intentions</a:t>
            </a:r>
          </a:p>
        </p:txBody>
      </p:sp>
      <p:sp>
        <p:nvSpPr>
          <p:cNvPr id="12" name="TextBox 11"/>
          <p:cNvSpPr txBox="1"/>
          <p:nvPr/>
        </p:nvSpPr>
        <p:spPr>
          <a:xfrm>
            <a:off x="5399166" y="1617825"/>
            <a:ext cx="2908300" cy="369332"/>
          </a:xfrm>
          <a:prstGeom prst="rect">
            <a:avLst/>
          </a:prstGeom>
          <a:noFill/>
          <a:ln>
            <a:solidFill>
              <a:schemeClr val="tx1"/>
            </a:solidFill>
          </a:ln>
        </p:spPr>
        <p:txBody>
          <a:bodyPr wrap="square" rtlCol="0">
            <a:spAutoFit/>
          </a:bodyPr>
          <a:lstStyle/>
          <a:p>
            <a:pPr algn="ctr"/>
            <a:r>
              <a:rPr lang="en-US" b="1" dirty="0">
                <a:solidFill>
                  <a:schemeClr val="tx1">
                    <a:lumMod val="50000"/>
                    <a:lumOff val="50000"/>
                  </a:schemeClr>
                </a:solidFill>
              </a:rPr>
              <a:t>But</a:t>
            </a:r>
          </a:p>
        </p:txBody>
      </p:sp>
      <p:sp>
        <p:nvSpPr>
          <p:cNvPr id="13" name="Pentagon 12"/>
          <p:cNvSpPr/>
          <p:nvPr/>
        </p:nvSpPr>
        <p:spPr>
          <a:xfrm>
            <a:off x="3835958" y="2925005"/>
            <a:ext cx="254000" cy="158402"/>
          </a:xfrm>
          <a:prstGeom prst="homePlate">
            <a:avLst/>
          </a:prstGeom>
          <a:solidFill>
            <a:srgbClr val="544587"/>
          </a:solidFill>
          <a:ln>
            <a:solidFill>
              <a:srgbClr val="544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p:cNvSpPr/>
          <p:nvPr/>
        </p:nvSpPr>
        <p:spPr>
          <a:xfrm>
            <a:off x="3846591" y="5084818"/>
            <a:ext cx="254000" cy="158402"/>
          </a:xfrm>
          <a:prstGeom prst="homePlate">
            <a:avLst/>
          </a:prstGeom>
          <a:solidFill>
            <a:srgbClr val="544587"/>
          </a:solidFill>
          <a:ln>
            <a:solidFill>
              <a:srgbClr val="544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24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rgbClr val="02A4A6"/>
                </a:solidFill>
                <a:latin typeface="Arial" charset="0"/>
              </a:rPr>
              <a:t>TASKS: </a:t>
            </a:r>
            <a:r>
              <a:rPr lang="en-US" sz="4000" dirty="0">
                <a:solidFill>
                  <a:srgbClr val="02A4A6"/>
                </a:solidFill>
                <a:latin typeface="Arial" charset="0"/>
              </a:rPr>
              <a:t>Open-ended tasks</a:t>
            </a:r>
            <a:endParaRPr lang="en-GB" sz="4000" dirty="0"/>
          </a:p>
        </p:txBody>
      </p:sp>
      <p:sp>
        <p:nvSpPr>
          <p:cNvPr id="5" name="Content Placeholder 4"/>
          <p:cNvSpPr>
            <a:spLocks noGrp="1"/>
          </p:cNvSpPr>
          <p:nvPr>
            <p:ph sz="half" idx="1"/>
          </p:nvPr>
        </p:nvSpPr>
        <p:spPr>
          <a:xfrm>
            <a:off x="522050" y="1254815"/>
            <a:ext cx="4286276" cy="4858906"/>
          </a:xfrm>
        </p:spPr>
        <p:txBody>
          <a:bodyPr/>
          <a:lstStyle/>
          <a:p>
            <a:r>
              <a:rPr lang="en-GB" sz="2000" dirty="0"/>
              <a:t>Assessment tasks (e.g. essays and dissertations) which generate responses from students are</a:t>
            </a:r>
          </a:p>
          <a:p>
            <a:pPr lvl="1">
              <a:spcBef>
                <a:spcPts val="0"/>
              </a:spcBef>
              <a:spcAft>
                <a:spcPts val="0"/>
              </a:spcAft>
            </a:pPr>
            <a:r>
              <a:rPr lang="en-GB" sz="2000" dirty="0"/>
              <a:t>varying</a:t>
            </a:r>
          </a:p>
          <a:p>
            <a:pPr lvl="1">
              <a:spcBef>
                <a:spcPts val="0"/>
              </a:spcBef>
              <a:spcAft>
                <a:spcPts val="0"/>
              </a:spcAft>
            </a:pPr>
            <a:r>
              <a:rPr lang="en-GB" sz="2000" dirty="0"/>
              <a:t>complex</a:t>
            </a:r>
          </a:p>
          <a:p>
            <a:pPr lvl="1">
              <a:spcBef>
                <a:spcPts val="0"/>
              </a:spcBef>
              <a:spcAft>
                <a:spcPts val="0"/>
              </a:spcAft>
            </a:pPr>
            <a:r>
              <a:rPr lang="en-GB" sz="2000" dirty="0"/>
              <a:t>unpredictable</a:t>
            </a:r>
          </a:p>
          <a:p>
            <a:pPr lvl="1">
              <a:spcBef>
                <a:spcPts val="0"/>
              </a:spcBef>
              <a:spcAft>
                <a:spcPts val="0"/>
              </a:spcAft>
            </a:pPr>
            <a:r>
              <a:rPr lang="en-GB" sz="2000" dirty="0"/>
              <a:t>sometimes personalised.</a:t>
            </a:r>
          </a:p>
          <a:p>
            <a:r>
              <a:rPr lang="en-GB" sz="2000" dirty="0"/>
              <a:t>Higher order and complex performance necessarily involves work with these characteristics.</a:t>
            </a:r>
          </a:p>
          <a:p>
            <a:pPr marL="171450" indent="-171450" defTabSz="685800">
              <a:spcBef>
                <a:spcPts val="450"/>
              </a:spcBef>
              <a:spcAft>
                <a:spcPts val="450"/>
              </a:spcAft>
            </a:pPr>
            <a:r>
              <a:rPr lang="en-GB" sz="2000" dirty="0"/>
              <a:t>It is unfeasible to precisely document marking schemes.</a:t>
            </a:r>
          </a:p>
          <a:p>
            <a:pPr marL="171450" indent="-171450" defTabSz="685800">
              <a:spcBef>
                <a:spcPts val="450"/>
              </a:spcBef>
              <a:spcAft>
                <a:spcPts val="450"/>
              </a:spcAft>
            </a:pPr>
            <a:r>
              <a:rPr lang="en-GB" sz="2000" dirty="0"/>
              <a:t>Marking relies on judgement.</a:t>
            </a:r>
          </a:p>
          <a:p>
            <a:pPr marL="0" indent="0">
              <a:buNone/>
            </a:pPr>
            <a:endParaRPr lang="en-GB" sz="1100" dirty="0"/>
          </a:p>
        </p:txBody>
      </p:sp>
      <p:pic>
        <p:nvPicPr>
          <p:cNvPr id="7" name="Content Placeholder 6"/>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703675" y="1640537"/>
            <a:ext cx="3839438" cy="2878299"/>
          </a:xfrm>
          <a:prstGeom prst="rect">
            <a:avLst/>
          </a:prstGeom>
        </p:spPr>
      </p:pic>
    </p:spTree>
    <p:extLst>
      <p:ext uri="{BB962C8B-B14F-4D97-AF65-F5344CB8AC3E}">
        <p14:creationId xmlns:p14="http://schemas.microsoft.com/office/powerpoint/2010/main" val="286236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Implication: Need for calibration</a:t>
            </a:r>
            <a:endParaRPr lang="en-GB" dirty="0"/>
          </a:p>
        </p:txBody>
      </p:sp>
      <p:sp>
        <p:nvSpPr>
          <p:cNvPr id="5" name="Content Placeholder 4"/>
          <p:cNvSpPr>
            <a:spLocks noGrp="1"/>
          </p:cNvSpPr>
          <p:nvPr>
            <p:ph sz="half" idx="1"/>
          </p:nvPr>
        </p:nvSpPr>
        <p:spPr>
          <a:xfrm>
            <a:off x="636402" y="1768662"/>
            <a:ext cx="5765746" cy="1931463"/>
          </a:xfrm>
        </p:spPr>
        <p:txBody>
          <a:bodyPr/>
          <a:lstStyle/>
          <a:p>
            <a:pPr marL="0" indent="0">
              <a:buNone/>
            </a:pPr>
            <a:r>
              <a:rPr lang="en-US" sz="2400" dirty="0"/>
              <a:t>We cannot rely either on written standards or on our informal learning about standards to ensure that we share standards with the rest of our subject community.</a:t>
            </a:r>
          </a:p>
          <a:p>
            <a:pPr marL="0" indent="0">
              <a:buNone/>
            </a:pPr>
            <a:endParaRPr lang="en-GB" sz="1100" dirty="0"/>
          </a:p>
        </p:txBody>
      </p:sp>
      <p:sp>
        <p:nvSpPr>
          <p:cNvPr id="6" name="Content Placeholder 4"/>
          <p:cNvSpPr>
            <a:spLocks noGrp="1"/>
          </p:cNvSpPr>
          <p:nvPr>
            <p:ph sz="half" idx="1"/>
          </p:nvPr>
        </p:nvSpPr>
        <p:spPr>
          <a:xfrm>
            <a:off x="708820" y="4398353"/>
            <a:ext cx="8384380" cy="1385777"/>
          </a:xfrm>
          <a:solidFill>
            <a:srgbClr val="02A4A6"/>
          </a:solidFill>
        </p:spPr>
        <p:txBody>
          <a:bodyPr/>
          <a:lstStyle/>
          <a:p>
            <a:pPr marL="0" lvl="1" indent="0">
              <a:buNone/>
            </a:pPr>
            <a:r>
              <a:rPr lang="en-US" sz="2000" dirty="0"/>
              <a:t>“Consistent assessment decisions among assessors are the product of interactions over time, the </a:t>
            </a:r>
            <a:r>
              <a:rPr lang="en-US" sz="2000" dirty="0" err="1"/>
              <a:t>internalisation</a:t>
            </a:r>
            <a:r>
              <a:rPr lang="en-US" sz="2000" dirty="0"/>
              <a:t> of exemplars, and of inclusive networks. Written instructions, mark schemes and criteria, even when used with scrupulous care, cannot substitute for these.” (HEQC, 1997)</a:t>
            </a:r>
          </a:p>
        </p:txBody>
      </p:sp>
      <p:pic>
        <p:nvPicPr>
          <p:cNvPr id="7" name="Content Placeholder 10">
            <a:extLst>
              <a:ext uri="{FF2B5EF4-FFF2-40B4-BE49-F238E27FC236}">
                <a16:creationId xmlns:a16="http://schemas.microsoft.com/office/drawing/2014/main" xmlns="" id="{B6227E0B-6AE5-5C45-84F3-9CA23EA190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848" y="1812817"/>
            <a:ext cx="3430159" cy="2287762"/>
          </a:xfrm>
          <a:prstGeom prst="rect">
            <a:avLst/>
          </a:prstGeom>
        </p:spPr>
      </p:pic>
    </p:spTree>
    <p:extLst>
      <p:ext uri="{BB962C8B-B14F-4D97-AF65-F5344CB8AC3E}">
        <p14:creationId xmlns:p14="http://schemas.microsoft.com/office/powerpoint/2010/main" val="251319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Social moderation to calibration</a:t>
            </a:r>
            <a:endParaRPr lang="en-GB" dirty="0"/>
          </a:p>
        </p:txBody>
      </p:sp>
      <p:sp>
        <p:nvSpPr>
          <p:cNvPr id="5" name="Content Placeholder 4"/>
          <p:cNvSpPr>
            <a:spLocks noGrp="1"/>
          </p:cNvSpPr>
          <p:nvPr>
            <p:ph sz="half" idx="1"/>
          </p:nvPr>
        </p:nvSpPr>
        <p:spPr>
          <a:xfrm>
            <a:off x="636402" y="1417638"/>
            <a:ext cx="5765746" cy="3186260"/>
          </a:xfrm>
        </p:spPr>
        <p:txBody>
          <a:bodyPr/>
          <a:lstStyle/>
          <a:p>
            <a:pPr marL="0" indent="0">
              <a:buNone/>
            </a:pPr>
            <a:r>
              <a:rPr lang="en-US" sz="2400" b="1" dirty="0"/>
              <a:t>Social moderation</a:t>
            </a:r>
            <a:r>
              <a:rPr lang="en-US" sz="2400" dirty="0"/>
              <a:t> involves discussion of grading, but is generally focused on agreeing marks. </a:t>
            </a:r>
          </a:p>
          <a:p>
            <a:pPr marL="0" indent="0">
              <a:buNone/>
            </a:pPr>
            <a:r>
              <a:rPr lang="en-US" sz="2400" b="1" dirty="0"/>
              <a:t>Calibration</a:t>
            </a:r>
            <a:r>
              <a:rPr lang="en-US" sz="2400" dirty="0"/>
              <a:t> is about shared knowledge of standards, often achieved through social moderation processes in order to create ‘calibrated’ academics.</a:t>
            </a:r>
          </a:p>
          <a:p>
            <a:pPr marL="0" indent="0">
              <a:buNone/>
            </a:pPr>
            <a:endParaRPr lang="en-GB" sz="1100" dirty="0"/>
          </a:p>
        </p:txBody>
      </p:sp>
      <p:sp>
        <p:nvSpPr>
          <p:cNvPr id="6" name="Content Placeholder 4"/>
          <p:cNvSpPr>
            <a:spLocks noGrp="1"/>
          </p:cNvSpPr>
          <p:nvPr>
            <p:ph sz="half" idx="1"/>
          </p:nvPr>
        </p:nvSpPr>
        <p:spPr>
          <a:xfrm>
            <a:off x="708820" y="4508206"/>
            <a:ext cx="8384380" cy="1605548"/>
          </a:xfrm>
          <a:solidFill>
            <a:srgbClr val="02A4A6"/>
          </a:solidFill>
        </p:spPr>
        <p:txBody>
          <a:bodyPr/>
          <a:lstStyle/>
          <a:p>
            <a:pPr marL="0" lvl="1" indent="0">
              <a:buNone/>
            </a:pPr>
            <a:r>
              <a:rPr lang="en-US" sz="2000" dirty="0"/>
              <a:t>‘calibrated’ academics … are able to make grading judgements consistent with those which similarly calibrated colleagues would make, but without constant engagement in moderation. The overall aims are to achieve comparability of standards across institutions and stability of standards over time (Sadler, 2012)</a:t>
            </a:r>
          </a:p>
        </p:txBody>
      </p:sp>
      <p:pic>
        <p:nvPicPr>
          <p:cNvPr id="8"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238422" y="1559463"/>
            <a:ext cx="2854778" cy="2089809"/>
          </a:xfrm>
          <a:prstGeom prst="rect">
            <a:avLst/>
          </a:prstGeom>
        </p:spPr>
      </p:pic>
    </p:spTree>
    <p:extLst>
      <p:ext uri="{BB962C8B-B14F-4D97-AF65-F5344CB8AC3E}">
        <p14:creationId xmlns:p14="http://schemas.microsoft.com/office/powerpoint/2010/main" val="132367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84" y="61978"/>
            <a:ext cx="10005236" cy="958748"/>
          </a:xfrm>
        </p:spPr>
        <p:txBody>
          <a:bodyPr/>
          <a:lstStyle/>
          <a:p>
            <a:r>
              <a:rPr lang="en-US" sz="3600" dirty="0">
                <a:solidFill>
                  <a:srgbClr val="02A4A6"/>
                </a:solidFill>
                <a:latin typeface="Arial" charset="0"/>
              </a:rPr>
              <a:t>Running calibration – one assignment at a time</a:t>
            </a:r>
            <a:endParaRPr lang="en-GB" sz="3600" dirty="0"/>
          </a:p>
        </p:txBody>
      </p:sp>
      <p:sp>
        <p:nvSpPr>
          <p:cNvPr id="5" name="Content Placeholder 4"/>
          <p:cNvSpPr>
            <a:spLocks noGrp="1"/>
          </p:cNvSpPr>
          <p:nvPr>
            <p:ph sz="half" idx="1"/>
          </p:nvPr>
        </p:nvSpPr>
        <p:spPr>
          <a:xfrm>
            <a:off x="223283" y="854111"/>
            <a:ext cx="4497573" cy="3537135"/>
          </a:xfrm>
        </p:spPr>
        <p:txBody>
          <a:bodyPr/>
          <a:lstStyle/>
          <a:p>
            <a:pPr marL="0" indent="0">
              <a:buNone/>
            </a:pPr>
            <a:r>
              <a:rPr lang="en-GB" sz="2000" dirty="0"/>
              <a:t>STAGE 1 – Individual and online</a:t>
            </a:r>
          </a:p>
          <a:p>
            <a:r>
              <a:rPr lang="en-GB" sz="1900" dirty="0"/>
              <a:t>You marked three final-year coursework assignments drawing on your knowledge of appropriate standards.</a:t>
            </a:r>
          </a:p>
          <a:p>
            <a:r>
              <a:rPr lang="en-GB" sz="1900" dirty="0"/>
              <a:t>You submitted your marks and your comments.</a:t>
            </a:r>
          </a:p>
          <a:p>
            <a:r>
              <a:rPr lang="en-GB" sz="1900" dirty="0"/>
              <a:t>These are the baseline data for our calibration exercise today – they tell us how much variation we have in standards.</a:t>
            </a:r>
            <a:endParaRPr lang="en-US" sz="1900" dirty="0"/>
          </a:p>
        </p:txBody>
      </p:sp>
      <p:sp>
        <p:nvSpPr>
          <p:cNvPr id="6" name="Content Placeholder 4"/>
          <p:cNvSpPr>
            <a:spLocks noGrp="1"/>
          </p:cNvSpPr>
          <p:nvPr>
            <p:ph sz="half" idx="1"/>
          </p:nvPr>
        </p:nvSpPr>
        <p:spPr>
          <a:xfrm>
            <a:off x="223283" y="4508206"/>
            <a:ext cx="10005237" cy="1807534"/>
          </a:xfrm>
          <a:solidFill>
            <a:srgbClr val="02A4A6"/>
          </a:solidFill>
        </p:spPr>
        <p:txBody>
          <a:bodyPr/>
          <a:lstStyle/>
          <a:p>
            <a:pPr marL="0" indent="0">
              <a:buNone/>
            </a:pPr>
            <a:r>
              <a:rPr lang="en-GB" dirty="0"/>
              <a:t>STAGE 3 – Whole group</a:t>
            </a:r>
          </a:p>
          <a:p>
            <a:r>
              <a:rPr lang="en-GB" sz="1900" dirty="0"/>
              <a:t>We will share the small-group judgements and try to derive a consensus, making the case for our viewpoints where they differ.</a:t>
            </a:r>
          </a:p>
          <a:p>
            <a:r>
              <a:rPr lang="en-GB" sz="1900" dirty="0"/>
              <a:t>We will try to assemble a list of the common characteristics of the three assignments which influenced our judgement – i.e. making explicit our standards.</a:t>
            </a:r>
            <a:endParaRPr lang="en-US" sz="1900" dirty="0"/>
          </a:p>
        </p:txBody>
      </p:sp>
      <p:sp>
        <p:nvSpPr>
          <p:cNvPr id="7" name="Content Placeholder 4"/>
          <p:cNvSpPr>
            <a:spLocks noGrp="1"/>
          </p:cNvSpPr>
          <p:nvPr>
            <p:ph sz="half" idx="1"/>
          </p:nvPr>
        </p:nvSpPr>
        <p:spPr>
          <a:xfrm>
            <a:off x="5585637" y="854111"/>
            <a:ext cx="4497573" cy="3537135"/>
          </a:xfrm>
        </p:spPr>
        <p:txBody>
          <a:bodyPr/>
          <a:lstStyle/>
          <a:p>
            <a:pPr marL="0" indent="0">
              <a:buFontTx/>
              <a:buNone/>
            </a:pPr>
            <a:r>
              <a:rPr lang="en-GB" sz="2000" dirty="0"/>
              <a:t>STAGE 2 – Small group</a:t>
            </a:r>
          </a:p>
          <a:p>
            <a:pPr marL="0" indent="0">
              <a:buNone/>
            </a:pPr>
            <a:r>
              <a:rPr lang="en-GB" sz="1900" dirty="0"/>
              <a:t>Starting with Assignment 1</a:t>
            </a:r>
          </a:p>
          <a:p>
            <a:r>
              <a:rPr lang="en-GB" sz="1900" dirty="0"/>
              <a:t>discuss your views and try to arrive at a consensus regarding the mark</a:t>
            </a:r>
          </a:p>
          <a:p>
            <a:r>
              <a:rPr lang="en-GB" sz="1900" dirty="0"/>
              <a:t>note on the ‘group’ sheet your agreed mark and the characteristics of the assignment that most influenced your decision, particularly at the borderlines: pass/fail, 2.2./2.1, 2.1/1st</a:t>
            </a:r>
          </a:p>
          <a:p>
            <a:r>
              <a:rPr lang="en-GB" sz="1900" dirty="0"/>
              <a:t>be prepared to share.</a:t>
            </a:r>
            <a:endParaRPr lang="en-US" sz="1900" dirty="0"/>
          </a:p>
        </p:txBody>
      </p:sp>
    </p:spTree>
    <p:extLst>
      <p:ext uri="{BB962C8B-B14F-4D97-AF65-F5344CB8AC3E}">
        <p14:creationId xmlns:p14="http://schemas.microsoft.com/office/powerpoint/2010/main" val="226110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181" y="259721"/>
            <a:ext cx="10185807" cy="584775"/>
          </a:xfrm>
          <a:prstGeom prst="rect">
            <a:avLst/>
          </a:prstGeom>
          <a:solidFill>
            <a:schemeClr val="bg1"/>
          </a:solidFill>
        </p:spPr>
        <p:txBody>
          <a:bodyPr wrap="square" rtlCol="0">
            <a:spAutoFit/>
          </a:bodyPr>
          <a:lstStyle/>
          <a:p>
            <a:pPr algn="ctr"/>
            <a:r>
              <a:rPr lang="en-US" sz="3200" dirty="0">
                <a:solidFill>
                  <a:srgbClr val="02A4A6"/>
                </a:solidFill>
              </a:rPr>
              <a:t>Add mark range, mode &amp; mean for each assignment</a:t>
            </a:r>
            <a:endParaRPr lang="en-GB" sz="3200" b="1" dirty="0">
              <a:solidFill>
                <a:srgbClr val="02A4A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78076889"/>
              </p:ext>
            </p:extLst>
          </p:nvPr>
        </p:nvGraphicFramePr>
        <p:xfrm>
          <a:off x="824473" y="1196161"/>
          <a:ext cx="8792042" cy="4525968"/>
        </p:xfrm>
        <a:graphic>
          <a:graphicData uri="http://schemas.openxmlformats.org/drawingml/2006/table">
            <a:tbl>
              <a:tblPr/>
              <a:tblGrid>
                <a:gridCol w="1008735">
                  <a:extLst>
                    <a:ext uri="{9D8B030D-6E8A-4147-A177-3AD203B41FA5}">
                      <a16:colId xmlns:a16="http://schemas.microsoft.com/office/drawing/2014/main" xmlns="" val="20000"/>
                    </a:ext>
                  </a:extLst>
                </a:gridCol>
                <a:gridCol w="2556226">
                  <a:extLst>
                    <a:ext uri="{9D8B030D-6E8A-4147-A177-3AD203B41FA5}">
                      <a16:colId xmlns:a16="http://schemas.microsoft.com/office/drawing/2014/main" xmlns="" val="20001"/>
                    </a:ext>
                  </a:extLst>
                </a:gridCol>
                <a:gridCol w="2774021">
                  <a:extLst>
                    <a:ext uri="{9D8B030D-6E8A-4147-A177-3AD203B41FA5}">
                      <a16:colId xmlns:a16="http://schemas.microsoft.com/office/drawing/2014/main" xmlns="" val="20002"/>
                    </a:ext>
                  </a:extLst>
                </a:gridCol>
                <a:gridCol w="2453060">
                  <a:extLst>
                    <a:ext uri="{9D8B030D-6E8A-4147-A177-3AD203B41FA5}">
                      <a16:colId xmlns:a16="http://schemas.microsoft.com/office/drawing/2014/main" xmlns="" val="20003"/>
                    </a:ext>
                  </a:extLst>
                </a:gridCol>
              </a:tblGrid>
              <a:tr h="377164">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Marker</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1</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2</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tc>
                  <a:txBody>
                    <a:bodyPr/>
                    <a:lstStyle/>
                    <a:p>
                      <a:pPr marR="0" indent="0" algn="ctr" rtl="0">
                        <a:lnSpc>
                          <a:spcPct val="119000"/>
                        </a:lnSpc>
                        <a:spcBef>
                          <a:spcPts val="0"/>
                        </a:spcBef>
                        <a:spcAft>
                          <a:spcPts val="0"/>
                        </a:spcAft>
                      </a:pPr>
                      <a:r>
                        <a:rPr lang="en-US" sz="1600" b="1" kern="1200">
                          <a:solidFill>
                            <a:srgbClr val="FFFFFF"/>
                          </a:solidFill>
                          <a:effectLst/>
                          <a:latin typeface="Open Sans"/>
                        </a:rPr>
                        <a:t>Assignment 3</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8B5AA"/>
                    </a:solidFill>
                  </a:tcPr>
                </a:tc>
                <a:extLst>
                  <a:ext uri="{0D108BD9-81ED-4DB2-BD59-A6C34878D82A}">
                    <a16:rowId xmlns:a16="http://schemas.microsoft.com/office/drawing/2014/main" xmlns="" val="10000"/>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1</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01"/>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2</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extLst>
                  <a:ext uri="{0D108BD9-81ED-4DB2-BD59-A6C34878D82A}">
                    <a16:rowId xmlns:a16="http://schemas.microsoft.com/office/drawing/2014/main" xmlns="" val="10002"/>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3</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03"/>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4</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extLst>
                  <a:ext uri="{0D108BD9-81ED-4DB2-BD59-A6C34878D82A}">
                    <a16:rowId xmlns:a16="http://schemas.microsoft.com/office/drawing/2014/main" xmlns="" val="10004"/>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5</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05"/>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6</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extLst>
                  <a:ext uri="{0D108BD9-81ED-4DB2-BD59-A6C34878D82A}">
                    <a16:rowId xmlns:a16="http://schemas.microsoft.com/office/drawing/2014/main" xmlns="" val="10006"/>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7</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07"/>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8</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extLst>
                  <a:ext uri="{0D108BD9-81ED-4DB2-BD59-A6C34878D82A}">
                    <a16:rowId xmlns:a16="http://schemas.microsoft.com/office/drawing/2014/main" xmlns="" val="10008"/>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Range</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09"/>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Mode</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3F1"/>
                    </a:solidFill>
                  </a:tcPr>
                </a:tc>
                <a:extLst>
                  <a:ext uri="{0D108BD9-81ED-4DB2-BD59-A6C34878D82A}">
                    <a16:rowId xmlns:a16="http://schemas.microsoft.com/office/drawing/2014/main" xmlns="" val="10010"/>
                  </a:ext>
                </a:extLst>
              </a:tr>
              <a:tr h="377164">
                <a:tc>
                  <a:txBody>
                    <a:bodyPr/>
                    <a:lstStyle/>
                    <a:p>
                      <a:pPr marR="0" indent="0" algn="ctr" rtl="0">
                        <a:lnSpc>
                          <a:spcPct val="119000"/>
                        </a:lnSpc>
                        <a:spcBef>
                          <a:spcPts val="0"/>
                        </a:spcBef>
                        <a:spcAft>
                          <a:spcPts val="0"/>
                        </a:spcAft>
                      </a:pPr>
                      <a:r>
                        <a:rPr lang="en-US" sz="1600" kern="1200">
                          <a:solidFill>
                            <a:srgbClr val="4D4D4F"/>
                          </a:solidFill>
                          <a:effectLst/>
                          <a:latin typeface="Open Sans"/>
                        </a:rPr>
                        <a:t>Mean</a:t>
                      </a:r>
                      <a:endParaRPr lang="en-US"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a:solidFill>
                            <a:srgbClr val="000000"/>
                          </a:solidFill>
                          <a:effectLst/>
                          <a:latin typeface="Arial"/>
                        </a:rPr>
                        <a:t> </a:t>
                      </a:r>
                      <a:endParaRPr lang="en-GB" sz="900" kern="140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tc>
                  <a:txBody>
                    <a:bodyPr/>
                    <a:lstStyle/>
                    <a:p>
                      <a:pPr marR="0" indent="0" algn="ctr" rtl="0">
                        <a:lnSpc>
                          <a:spcPct val="119000"/>
                        </a:lnSpc>
                        <a:spcBef>
                          <a:spcPts val="0"/>
                        </a:spcBef>
                        <a:spcAft>
                          <a:spcPts val="0"/>
                        </a:spcAft>
                      </a:pPr>
                      <a:r>
                        <a:rPr lang="en-GB" sz="1600" kern="1400" dirty="0">
                          <a:solidFill>
                            <a:srgbClr val="000000"/>
                          </a:solidFill>
                          <a:effectLst/>
                          <a:latin typeface="Arial"/>
                        </a:rPr>
                        <a:t> </a:t>
                      </a:r>
                      <a:endParaRPr lang="en-GB" sz="900" kern="1400" dirty="0">
                        <a:solidFill>
                          <a:srgbClr val="000000"/>
                        </a:solidFill>
                        <a:effectLst/>
                        <a:latin typeface="Calibri"/>
                      </a:endParaRPr>
                    </a:p>
                  </a:txBody>
                  <a:tcPr marL="82521" marR="82521" marT="41255" marB="412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E5E2"/>
                    </a:solidFill>
                  </a:tcPr>
                </a:tc>
                <a:extLst>
                  <a:ext uri="{0D108BD9-81ED-4DB2-BD59-A6C34878D82A}">
                    <a16:rowId xmlns:a16="http://schemas.microsoft.com/office/drawing/2014/main" xmlns="" val="10011"/>
                  </a:ext>
                </a:extLst>
              </a:tr>
            </a:tbl>
          </a:graphicData>
        </a:graphic>
      </p:graphicFrame>
      <p:sp>
        <p:nvSpPr>
          <p:cNvPr id="11" name="Control 1"/>
          <p:cNvSpPr>
            <a:spLocks noChangeArrowheads="1" noChangeShapeType="1"/>
          </p:cNvSpPr>
          <p:nvPr/>
        </p:nvSpPr>
        <p:spPr bwMode="auto">
          <a:xfrm>
            <a:off x="1273175" y="5183188"/>
            <a:ext cx="9740900" cy="45593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53912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02A4A6"/>
                </a:solidFill>
                <a:latin typeface="Arial" charset="0"/>
              </a:rPr>
              <a:t>Conclusion</a:t>
            </a:r>
            <a:endParaRPr lang="en-GB" sz="4000" dirty="0"/>
          </a:p>
        </p:txBody>
      </p:sp>
      <p:sp>
        <p:nvSpPr>
          <p:cNvPr id="5" name="Content Placeholder 4"/>
          <p:cNvSpPr>
            <a:spLocks noGrp="1"/>
          </p:cNvSpPr>
          <p:nvPr>
            <p:ph sz="half" idx="1"/>
          </p:nvPr>
        </p:nvSpPr>
        <p:spPr>
          <a:xfrm>
            <a:off x="522050" y="1254815"/>
            <a:ext cx="4286276" cy="4858906"/>
          </a:xfrm>
        </p:spPr>
        <p:txBody>
          <a:bodyPr/>
          <a:lstStyle/>
          <a:p>
            <a:pPr>
              <a:lnSpc>
                <a:spcPct val="110000"/>
              </a:lnSpc>
            </a:pPr>
            <a:r>
              <a:rPr lang="en-GB" sz="2000" b="1" dirty="0">
                <a:solidFill>
                  <a:srgbClr val="02A4A6"/>
                </a:solidFill>
              </a:rPr>
              <a:t>Social processes </a:t>
            </a:r>
            <a:r>
              <a:rPr lang="en-GB" sz="2000" dirty="0"/>
              <a:t>are the most effective for assuring academic standards (social moderation / consensus moderation).</a:t>
            </a:r>
          </a:p>
          <a:p>
            <a:pPr marL="0" indent="0">
              <a:lnSpc>
                <a:spcPct val="110000"/>
              </a:lnSpc>
              <a:buNone/>
            </a:pPr>
            <a:endParaRPr lang="en-GB" sz="2000" dirty="0">
              <a:sym typeface="Symbol"/>
            </a:endParaRPr>
          </a:p>
          <a:p>
            <a:pPr>
              <a:lnSpc>
                <a:spcPct val="110000"/>
              </a:lnSpc>
            </a:pPr>
            <a:r>
              <a:rPr lang="en-GB" sz="2000" dirty="0">
                <a:sym typeface="Symbol"/>
              </a:rPr>
              <a:t>This calibration exercise can be used profitably within institutions, faculties, departments and programme teams to improve consistency of standards.</a:t>
            </a:r>
          </a:p>
          <a:p>
            <a:pPr marL="0" indent="0">
              <a:buNone/>
            </a:pPr>
            <a:endParaRPr lang="en-GB"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747" y="1417638"/>
            <a:ext cx="3060192" cy="20401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747" y="3457767"/>
            <a:ext cx="3060192" cy="1991037"/>
          </a:xfrm>
          <a:prstGeom prst="rect">
            <a:avLst/>
          </a:prstGeom>
        </p:spPr>
      </p:pic>
    </p:spTree>
    <p:extLst>
      <p:ext uri="{BB962C8B-B14F-4D97-AF65-F5344CB8AC3E}">
        <p14:creationId xmlns:p14="http://schemas.microsoft.com/office/powerpoint/2010/main" val="280254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Aims</a:t>
            </a:r>
            <a:endParaRPr lang="en-GB" dirty="0"/>
          </a:p>
        </p:txBody>
      </p:sp>
      <p:sp>
        <p:nvSpPr>
          <p:cNvPr id="5" name="Content Placeholder 4"/>
          <p:cNvSpPr>
            <a:spLocks noGrp="1"/>
          </p:cNvSpPr>
          <p:nvPr>
            <p:ph sz="half" idx="1"/>
          </p:nvPr>
        </p:nvSpPr>
        <p:spPr>
          <a:xfrm>
            <a:off x="522050" y="1600203"/>
            <a:ext cx="5974565" cy="4525963"/>
          </a:xfrm>
        </p:spPr>
        <p:txBody>
          <a:bodyPr/>
          <a:lstStyle/>
          <a:p>
            <a:pPr lvl="0"/>
            <a:r>
              <a:rPr lang="en-GB" sz="2000" dirty="0"/>
              <a:t>To raise awareness among geography academics and examiners of the potential variation in academic standards across different assessors</a:t>
            </a:r>
          </a:p>
          <a:p>
            <a:pPr lvl="0"/>
            <a:r>
              <a:rPr lang="en-GB" sz="2000" dirty="0"/>
              <a:t>To use dialogue to build greater consistency in the judgement of student work among geography lecturers and examiners, within and across programmes and institutions</a:t>
            </a:r>
          </a:p>
          <a:p>
            <a:r>
              <a:rPr lang="en-GB" sz="2000" dirty="0"/>
              <a:t>To discuss and create a shared understanding of criteria for the assessment of research-based coursework essays or reports, drawing on key reference documents </a:t>
            </a:r>
          </a:p>
          <a:p>
            <a:endParaRPr lang="en-GB"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97680" y="2586615"/>
            <a:ext cx="3402468" cy="1883787"/>
          </a:xfrm>
        </p:spPr>
      </p:pic>
    </p:spTree>
    <p:extLst>
      <p:ext uri="{BB962C8B-B14F-4D97-AF65-F5344CB8AC3E}">
        <p14:creationId xmlns:p14="http://schemas.microsoft.com/office/powerpoint/2010/main" val="114652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90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Intended outcomes</a:t>
            </a:r>
            <a:endParaRPr lang="en-GB" dirty="0"/>
          </a:p>
        </p:txBody>
      </p:sp>
      <p:sp>
        <p:nvSpPr>
          <p:cNvPr id="5" name="Content Placeholder 4"/>
          <p:cNvSpPr>
            <a:spLocks noGrp="1"/>
          </p:cNvSpPr>
          <p:nvPr>
            <p:ph sz="half" idx="1"/>
          </p:nvPr>
        </p:nvSpPr>
        <p:spPr>
          <a:xfrm>
            <a:off x="522050" y="1315720"/>
            <a:ext cx="5974565" cy="4770120"/>
          </a:xfrm>
        </p:spPr>
        <p:txBody>
          <a:bodyPr/>
          <a:lstStyle/>
          <a:p>
            <a:pPr marL="0" lvl="0" indent="0">
              <a:buNone/>
            </a:pPr>
            <a:r>
              <a:rPr lang="en-GB" sz="2000" dirty="0"/>
              <a:t>Participants will develop:</a:t>
            </a:r>
          </a:p>
          <a:p>
            <a:pPr marL="0" lvl="0" indent="0">
              <a:buNone/>
            </a:pPr>
            <a:endParaRPr lang="en-GB" sz="2000" dirty="0"/>
          </a:p>
          <a:p>
            <a:pPr lvl="0"/>
            <a:r>
              <a:rPr lang="en-GB" sz="2000" dirty="0"/>
              <a:t>greater awareness of differences in academic standards across assessors </a:t>
            </a:r>
          </a:p>
          <a:p>
            <a:pPr marL="0" lvl="0" indent="0">
              <a:buNone/>
            </a:pPr>
            <a:endParaRPr lang="en-GB" sz="2000" dirty="0"/>
          </a:p>
          <a:p>
            <a:pPr lvl="0"/>
            <a:r>
              <a:rPr lang="en-GB" sz="2000" dirty="0"/>
              <a:t>greater capability and confidence in drawing on accepted academic standards in their assessing and examining roles</a:t>
            </a:r>
          </a:p>
          <a:p>
            <a:pPr marL="0" lvl="0" indent="0">
              <a:buNone/>
            </a:pPr>
            <a:endParaRPr lang="en-GB" sz="2000" dirty="0"/>
          </a:p>
          <a:p>
            <a:pPr lvl="0"/>
            <a:r>
              <a:rPr lang="en-GB" sz="2000" dirty="0"/>
              <a:t>a shared interpretation of agreed key criteria for the assessment of research-based coursework essays or reports, with reference to relevant national standards statements.</a:t>
            </a:r>
          </a:p>
        </p:txBody>
      </p:sp>
      <p:pic>
        <p:nvPicPr>
          <p:cNvPr id="6" name="Picture 5">
            <a:extLst>
              <a:ext uri="{FF2B5EF4-FFF2-40B4-BE49-F238E27FC236}">
                <a16:creationId xmlns:a16="http://schemas.microsoft.com/office/drawing/2014/main" xmlns="" id="{2E815209-48B7-E846-A03A-915334B0F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582" y="1600200"/>
            <a:ext cx="3709198" cy="2165626"/>
          </a:xfrm>
          <a:prstGeom prst="rect">
            <a:avLst/>
          </a:prstGeom>
        </p:spPr>
      </p:pic>
      <p:pic>
        <p:nvPicPr>
          <p:cNvPr id="8" name="Picture 7">
            <a:extLst>
              <a:ext uri="{FF2B5EF4-FFF2-40B4-BE49-F238E27FC236}">
                <a16:creationId xmlns:a16="http://schemas.microsoft.com/office/drawing/2014/main" xmlns="" id="{B326C8CE-FAA6-CB43-A820-093B66CE1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581" y="3784497"/>
            <a:ext cx="3709198" cy="2073471"/>
          </a:xfrm>
          <a:prstGeom prst="rect">
            <a:avLst/>
          </a:prstGeom>
        </p:spPr>
      </p:pic>
    </p:spTree>
    <p:extLst>
      <p:ext uri="{BB962C8B-B14F-4D97-AF65-F5344CB8AC3E}">
        <p14:creationId xmlns:p14="http://schemas.microsoft.com/office/powerpoint/2010/main" val="360635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Format of the day</a:t>
            </a:r>
            <a:endParaRPr lang="en-GB" dirty="0"/>
          </a:p>
        </p:txBody>
      </p:sp>
      <p:sp>
        <p:nvSpPr>
          <p:cNvPr id="5" name="Content Placeholder 4"/>
          <p:cNvSpPr>
            <a:spLocks noGrp="1"/>
          </p:cNvSpPr>
          <p:nvPr>
            <p:ph sz="half" idx="1"/>
          </p:nvPr>
        </p:nvSpPr>
        <p:spPr>
          <a:xfrm>
            <a:off x="522050" y="1600203"/>
            <a:ext cx="5974565" cy="4525963"/>
          </a:xfrm>
        </p:spPr>
        <p:txBody>
          <a:bodyPr/>
          <a:lstStyle/>
          <a:p>
            <a:pPr lvl="0"/>
            <a:r>
              <a:rPr lang="en-GB" sz="2000" dirty="0"/>
              <a:t>Introduction</a:t>
            </a:r>
          </a:p>
          <a:p>
            <a:r>
              <a:rPr lang="en-GB" sz="2000" dirty="0"/>
              <a:t>Brief presentation of research</a:t>
            </a:r>
            <a:r>
              <a:rPr lang="en-GB" sz="2000" b="1" dirty="0"/>
              <a:t> </a:t>
            </a:r>
            <a:r>
              <a:rPr lang="en-GB" sz="2000" dirty="0"/>
              <a:t>on consistency and patterns of marking in higher education in general, and geography in particular</a:t>
            </a:r>
          </a:p>
          <a:p>
            <a:r>
              <a:rPr lang="en-GB" sz="2000" dirty="0"/>
              <a:t>Calibrating our standards through attempting to achieve a consensus about the coursework examples – in small groups and then across the whole group</a:t>
            </a:r>
          </a:p>
          <a:p>
            <a:r>
              <a:rPr lang="en-GB" sz="2000" dirty="0"/>
              <a:t>Developing a list of influential characteristics in student work that help to decide marks, particularly at the borderline</a:t>
            </a:r>
          </a:p>
          <a:p>
            <a:pPr marL="0" indent="0">
              <a:buNone/>
            </a:pPr>
            <a:endParaRPr lang="en-GB" dirty="0"/>
          </a:p>
        </p:txBody>
      </p:sp>
      <p:pic>
        <p:nvPicPr>
          <p:cNvPr id="6" name="Content Placeholder 6">
            <a:extLst>
              <a:ext uri="{FF2B5EF4-FFF2-40B4-BE49-F238E27FC236}">
                <a16:creationId xmlns:a16="http://schemas.microsoft.com/office/drawing/2014/main" xmlns="" id="{86C8DAC9-F72E-4807-AC20-6F77F2656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8760" y="1600203"/>
            <a:ext cx="3661387" cy="2137711"/>
          </a:xfrm>
          <a:prstGeom prst="rect">
            <a:avLst/>
          </a:prstGeom>
        </p:spPr>
      </p:pic>
      <p:sp>
        <p:nvSpPr>
          <p:cNvPr id="8" name="TextBox 7">
            <a:extLst>
              <a:ext uri="{FF2B5EF4-FFF2-40B4-BE49-F238E27FC236}">
                <a16:creationId xmlns:a16="http://schemas.microsoft.com/office/drawing/2014/main" xmlns="" id="{12655426-F588-42A3-84A1-6A394812AE1C}"/>
              </a:ext>
            </a:extLst>
          </p:cNvPr>
          <p:cNvSpPr txBox="1"/>
          <p:nvPr/>
        </p:nvSpPr>
        <p:spPr>
          <a:xfrm>
            <a:off x="6338759" y="5073710"/>
            <a:ext cx="4017577" cy="954107"/>
          </a:xfrm>
          <a:prstGeom prst="rect">
            <a:avLst/>
          </a:prstGeom>
          <a:solidFill>
            <a:srgbClr val="02A4A6"/>
          </a:solidFill>
          <a:ln w="12700">
            <a:solidFill>
              <a:schemeClr val="accent1"/>
            </a:solidFill>
          </a:ln>
        </p:spPr>
        <p:txBody>
          <a:bodyPr wrap="square" rtlCol="0">
            <a:spAutoFit/>
          </a:bodyPr>
          <a:lstStyle/>
          <a:p>
            <a:pPr>
              <a:spcBef>
                <a:spcPts val="600"/>
              </a:spcBef>
              <a:spcAft>
                <a:spcPts val="600"/>
              </a:spcAft>
            </a:pPr>
            <a:r>
              <a:rPr lang="en-GB" sz="2800" dirty="0">
                <a:solidFill>
                  <a:schemeClr val="bg1"/>
                </a:solidFill>
              </a:rPr>
              <a:t>Adhering to the Chatham House rule</a:t>
            </a:r>
          </a:p>
        </p:txBody>
      </p:sp>
    </p:spTree>
    <p:extLst>
      <p:ext uri="{BB962C8B-B14F-4D97-AF65-F5344CB8AC3E}">
        <p14:creationId xmlns:p14="http://schemas.microsoft.com/office/powerpoint/2010/main" val="292232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2A4A6"/>
                </a:solidFill>
              </a:rPr>
              <a:t>Policy context</a:t>
            </a:r>
          </a:p>
        </p:txBody>
      </p:sp>
      <p:sp>
        <p:nvSpPr>
          <p:cNvPr id="3" name="Content Placeholder 2"/>
          <p:cNvSpPr>
            <a:spLocks noGrp="1"/>
          </p:cNvSpPr>
          <p:nvPr>
            <p:ph idx="1"/>
          </p:nvPr>
        </p:nvSpPr>
        <p:spPr>
          <a:xfrm>
            <a:off x="185618" y="1168401"/>
            <a:ext cx="4872460" cy="4968240"/>
          </a:xfrm>
          <a:noFill/>
        </p:spPr>
        <p:txBody>
          <a:bodyPr/>
          <a:lstStyle/>
          <a:p>
            <a:pPr marL="0" indent="0">
              <a:buNone/>
            </a:pPr>
            <a:r>
              <a:rPr lang="en-GB" sz="2400" dirty="0"/>
              <a:t>‘it would be beneficial to the sector and its stakeholders to consider further modernising or professionalising the external examining system. We believe that further strengthening some aspects of the current arrangements would enhance the role of the … system as part of the future quality assessment system’ </a:t>
            </a:r>
          </a:p>
          <a:p>
            <a:pPr marL="0" indent="0">
              <a:buNone/>
            </a:pPr>
            <a:r>
              <a:rPr lang="en-GB" sz="1800" dirty="0"/>
              <a:t>(HEFCE, 2016: </a:t>
            </a:r>
            <a:r>
              <a:rPr lang="en-GB" sz="1800" dirty="0">
                <a:hlinkClick r:id="rId3"/>
              </a:rPr>
              <a:t>Revised Operating Model for Quality Assessment</a:t>
            </a:r>
            <a:r>
              <a:rPr lang="en-GB" sz="1800" dirty="0"/>
              <a:t> p. 36)</a:t>
            </a:r>
          </a:p>
        </p:txBody>
      </p:sp>
      <p:sp>
        <p:nvSpPr>
          <p:cNvPr id="7" name="Content Placeholder 4"/>
          <p:cNvSpPr txBox="1">
            <a:spLocks/>
          </p:cNvSpPr>
          <p:nvPr/>
        </p:nvSpPr>
        <p:spPr bwMode="auto">
          <a:xfrm>
            <a:off x="5058077" y="1168400"/>
            <a:ext cx="5000075" cy="481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2400" dirty="0"/>
              <a:t>Advance HE were awarded the contract by </a:t>
            </a:r>
            <a:r>
              <a:rPr lang="en-GB" sz="2400" dirty="0" err="1"/>
              <a:t>OfS</a:t>
            </a:r>
            <a:r>
              <a:rPr lang="en-GB" sz="2400" dirty="0"/>
              <a:t> on behalf of the devolved administrations to lead the Degree Standards project, running from 2016 to 2021.</a:t>
            </a:r>
          </a:p>
          <a:p>
            <a:pPr>
              <a:buFont typeface="Courier New" panose="02070309020205020404" pitchFamily="49" charset="0"/>
              <a:buChar char="o"/>
            </a:pPr>
            <a:r>
              <a:rPr lang="en-GB" sz="2400" dirty="0"/>
              <a:t>The project, which is sector-led, aims to develop a sector-owned process of professional development for external examiners.</a:t>
            </a:r>
          </a:p>
        </p:txBody>
      </p:sp>
    </p:spTree>
    <p:extLst>
      <p:ext uri="{BB962C8B-B14F-4D97-AF65-F5344CB8AC3E}">
        <p14:creationId xmlns:p14="http://schemas.microsoft.com/office/powerpoint/2010/main" val="160286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2A4A6"/>
                </a:solidFill>
              </a:rPr>
              <a:t>Purpose of the project</a:t>
            </a:r>
          </a:p>
        </p:txBody>
      </p:sp>
      <p:sp>
        <p:nvSpPr>
          <p:cNvPr id="3" name="Content Placeholder 2"/>
          <p:cNvSpPr>
            <a:spLocks noGrp="1"/>
          </p:cNvSpPr>
          <p:nvPr>
            <p:ph idx="1"/>
          </p:nvPr>
        </p:nvSpPr>
        <p:spPr>
          <a:xfrm>
            <a:off x="185618" y="1544321"/>
            <a:ext cx="4872460" cy="4348479"/>
          </a:xfrm>
          <a:noFill/>
        </p:spPr>
        <p:txBody>
          <a:bodyPr/>
          <a:lstStyle/>
          <a:p>
            <a:r>
              <a:rPr lang="en-GB" sz="1900" dirty="0"/>
              <a:t>Design and pilot different approaches to the professional development of external examiners</a:t>
            </a:r>
          </a:p>
          <a:p>
            <a:r>
              <a:rPr lang="en-GB" sz="1900" dirty="0"/>
              <a:t>Propose evidence-based and cost-effective longer term approaches to the professional development of external examiners</a:t>
            </a:r>
          </a:p>
          <a:p>
            <a:r>
              <a:rPr lang="en-GB" sz="1900" dirty="0"/>
              <a:t>Deliver ongoing professional development for external examiners </a:t>
            </a:r>
          </a:p>
          <a:p>
            <a:r>
              <a:rPr lang="en-GB" sz="1900" dirty="0"/>
              <a:t>Explore approaches to the calibration of standards and present recommendations for future work in this area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75" y="1853248"/>
            <a:ext cx="4678905" cy="3622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7809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What are the academic standards?</a:t>
            </a:r>
            <a:endParaRPr lang="en-GB" dirty="0"/>
          </a:p>
        </p:txBody>
      </p:sp>
      <p:sp>
        <p:nvSpPr>
          <p:cNvPr id="5" name="Content Placeholder 4"/>
          <p:cNvSpPr>
            <a:spLocks noGrp="1"/>
          </p:cNvSpPr>
          <p:nvPr>
            <p:ph sz="half" idx="1"/>
          </p:nvPr>
        </p:nvSpPr>
        <p:spPr>
          <a:xfrm>
            <a:off x="522050" y="1711960"/>
            <a:ext cx="5765746" cy="4678680"/>
          </a:xfrm>
        </p:spPr>
        <p:txBody>
          <a:bodyPr/>
          <a:lstStyle/>
          <a:p>
            <a:r>
              <a:rPr lang="en-GB" sz="2400" b="1" dirty="0"/>
              <a:t>Academic standards: </a:t>
            </a:r>
            <a:r>
              <a:rPr lang="en-GB" sz="2400" dirty="0"/>
              <a:t>output measures focusing on student achievement from written work, examinations, oral presentations, practical and fieldwork etc.</a:t>
            </a:r>
          </a:p>
          <a:p>
            <a:pPr>
              <a:buFont typeface="Arial" panose="020B0604020202020204" pitchFamily="34" charset="0"/>
              <a:buChar char="•"/>
            </a:pPr>
            <a:endParaRPr lang="en-GB" sz="1100" dirty="0"/>
          </a:p>
          <a:p>
            <a:r>
              <a:rPr lang="en-GB" sz="2400" b="1" dirty="0"/>
              <a:t>Quality standards:</a:t>
            </a:r>
            <a:r>
              <a:rPr lang="en-GB" sz="2400" dirty="0"/>
              <a:t> input and process measures focusing on all other aspects of the assessment cycle (and other resources, procedures, etc.)</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55314" y="1650743"/>
            <a:ext cx="2263626" cy="1982437"/>
          </a:xfrm>
          <a:prstGeom prst="rect">
            <a:avLst/>
          </a:prstGeom>
        </p:spPr>
      </p:pic>
      <p:pic>
        <p:nvPicPr>
          <p:cNvPr id="10" name="Picture 9"/>
          <p:cNvPicPr>
            <a:picLocks noChangeAspect="1"/>
          </p:cNvPicPr>
          <p:nvPr/>
        </p:nvPicPr>
        <p:blipFill rotWithShape="1">
          <a:blip r:embed="rId4"/>
          <a:srcRect l="3226" r="15323"/>
          <a:stretch/>
        </p:blipFill>
        <p:spPr>
          <a:xfrm>
            <a:off x="7655313" y="3633180"/>
            <a:ext cx="2263626" cy="1618779"/>
          </a:xfrm>
          <a:prstGeom prst="rect">
            <a:avLst/>
          </a:prstGeom>
        </p:spPr>
      </p:pic>
    </p:spTree>
    <p:extLst>
      <p:ext uri="{BB962C8B-B14F-4D97-AF65-F5344CB8AC3E}">
        <p14:creationId xmlns:p14="http://schemas.microsoft.com/office/powerpoint/2010/main" val="202628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Evidence of individual differences in judging standards</a:t>
            </a:r>
            <a:endParaRPr lang="en-GB" dirty="0"/>
          </a:p>
        </p:txBody>
      </p:sp>
      <p:sp>
        <p:nvSpPr>
          <p:cNvPr id="5" name="Content Placeholder 4"/>
          <p:cNvSpPr>
            <a:spLocks noGrp="1"/>
          </p:cNvSpPr>
          <p:nvPr>
            <p:ph sz="half" idx="1"/>
          </p:nvPr>
        </p:nvSpPr>
        <p:spPr>
          <a:xfrm>
            <a:off x="806530" y="1864360"/>
            <a:ext cx="5765746" cy="1783080"/>
          </a:xfrm>
        </p:spPr>
        <p:txBody>
          <a:bodyPr/>
          <a:lstStyle/>
          <a:p>
            <a:pPr marL="0" indent="0">
              <a:buNone/>
            </a:pPr>
            <a:r>
              <a:rPr lang="en-GB" sz="2400" dirty="0"/>
              <a:t>Many studies, over many years, have found considerable discrepancy in the grades accorded to the same or similar student work. </a:t>
            </a:r>
          </a:p>
          <a:p>
            <a:pPr marL="0" indent="0">
              <a:buNone/>
            </a:pPr>
            <a:endParaRPr lang="en-GB" sz="1100" dirty="0"/>
          </a:p>
        </p:txBody>
      </p:sp>
      <p:sp>
        <p:nvSpPr>
          <p:cNvPr id="6" name="Content Placeholder 4"/>
          <p:cNvSpPr>
            <a:spLocks noGrp="1"/>
          </p:cNvSpPr>
          <p:nvPr>
            <p:ph sz="half" idx="1"/>
          </p:nvPr>
        </p:nvSpPr>
        <p:spPr>
          <a:xfrm>
            <a:off x="708820" y="3962400"/>
            <a:ext cx="8384380" cy="1757680"/>
          </a:xfrm>
          <a:solidFill>
            <a:srgbClr val="02A4A6"/>
          </a:solidFill>
        </p:spPr>
        <p:txBody>
          <a:bodyPr/>
          <a:lstStyle/>
          <a:p>
            <a:pPr marL="0" lvl="1" indent="0">
              <a:buNone/>
            </a:pPr>
            <a:r>
              <a:rPr lang="en-US" sz="2000" dirty="0" err="1"/>
              <a:t>Hartog</a:t>
            </a:r>
            <a:r>
              <a:rPr lang="en-US" sz="2000" dirty="0"/>
              <a:t> and Rhodes,1935; Laming et al.,1990; Wolf, 1995; Leach, </a:t>
            </a:r>
            <a:r>
              <a:rPr lang="en-US" sz="2000" dirty="0" err="1"/>
              <a:t>Neutze</a:t>
            </a:r>
            <a:r>
              <a:rPr lang="en-US" sz="2000" dirty="0"/>
              <a:t> and </a:t>
            </a:r>
            <a:r>
              <a:rPr lang="en-US" sz="2000" dirty="0" err="1"/>
              <a:t>Zepke</a:t>
            </a:r>
            <a:r>
              <a:rPr lang="en-US" sz="2000" dirty="0"/>
              <a:t>, 2001; </a:t>
            </a:r>
            <a:r>
              <a:rPr lang="en-GB" sz="2000" dirty="0" err="1"/>
              <a:t>Elander</a:t>
            </a:r>
            <a:r>
              <a:rPr lang="en-GB" sz="2000" dirty="0"/>
              <a:t> and Hardman, 2002; </a:t>
            </a:r>
            <a:r>
              <a:rPr lang="en-US" sz="2000" dirty="0"/>
              <a:t>Newstead, 2002;</a:t>
            </a:r>
            <a:r>
              <a:rPr lang="en-GB" sz="2000" dirty="0"/>
              <a:t> </a:t>
            </a:r>
            <a:r>
              <a:rPr lang="en-US" sz="2000" dirty="0"/>
              <a:t>Baume, </a:t>
            </a:r>
            <a:r>
              <a:rPr lang="en-US" sz="2000" dirty="0" err="1"/>
              <a:t>Yorke</a:t>
            </a:r>
            <a:r>
              <a:rPr lang="en-US" sz="2000" dirty="0"/>
              <a:t> and Coffey, 2004; Norton, 2004; Hanlon et al., 2004; Read et al., 2005; Price, 2005; Shay, 2004 and 2005; Brooks, 2012; O’Hagan and Wigglesworth, 2014; Bloxham et al., 2015 (this list is not exhaustive)</a:t>
            </a:r>
          </a:p>
          <a:p>
            <a:pPr marL="0" indent="0">
              <a:buNone/>
            </a:pPr>
            <a:endParaRPr lang="en-GB" sz="11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595" y="1059819"/>
            <a:ext cx="1905000" cy="1905000"/>
          </a:xfrm>
          <a:prstGeom prst="rect">
            <a:avLst/>
          </a:prstGeom>
        </p:spPr>
      </p:pic>
    </p:spTree>
    <p:extLst>
      <p:ext uri="{BB962C8B-B14F-4D97-AF65-F5344CB8AC3E}">
        <p14:creationId xmlns:p14="http://schemas.microsoft.com/office/powerpoint/2010/main" val="333523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Variation in geographers’ marking</a:t>
            </a:r>
            <a:endParaRPr lang="en-GB" dirty="0"/>
          </a:p>
        </p:txBody>
      </p:sp>
      <p:sp>
        <p:nvSpPr>
          <p:cNvPr id="5" name="Content Placeholder 4"/>
          <p:cNvSpPr>
            <a:spLocks noGrp="1"/>
          </p:cNvSpPr>
          <p:nvPr>
            <p:ph sz="half" idx="1"/>
          </p:nvPr>
        </p:nvSpPr>
        <p:spPr>
          <a:xfrm>
            <a:off x="64850" y="1376998"/>
            <a:ext cx="4527470" cy="4678680"/>
          </a:xfrm>
        </p:spPr>
        <p:txBody>
          <a:bodyPr/>
          <a:lstStyle/>
          <a:p>
            <a:r>
              <a:rPr lang="en-US" sz="1600" dirty="0"/>
              <a:t>The percentage of ‘good’ (1</a:t>
            </a:r>
            <a:r>
              <a:rPr lang="en-US" sz="1600" baseline="30000" dirty="0"/>
              <a:t>st</a:t>
            </a:r>
            <a:r>
              <a:rPr lang="en-US" sz="1600" dirty="0"/>
              <a:t> or 2.1) geography degrees in the UK has risen from around 40% in the early 1970s to 71% in 2010 (Thornes, 2012) and approx. 80% in 2016 (RGS-IBG, unpublished data). </a:t>
            </a:r>
          </a:p>
          <a:p>
            <a:pPr marL="0" indent="0">
              <a:buNone/>
            </a:pPr>
            <a:endParaRPr lang="en-US" sz="1600" dirty="0"/>
          </a:p>
          <a:p>
            <a:r>
              <a:rPr lang="en-US" sz="1600" dirty="0"/>
              <a:t>In this context, it is important for geography assessors and external examiners to understand and consistently apply academic standards to ensure </a:t>
            </a:r>
            <a:r>
              <a:rPr lang="en-GB" sz="1600" dirty="0"/>
              <a:t>comparability of UK geography awards. </a:t>
            </a:r>
          </a:p>
          <a:p>
            <a:pPr marL="0" indent="0">
              <a:buNone/>
            </a:pPr>
            <a:endParaRPr lang="en-GB" sz="1600" dirty="0"/>
          </a:p>
          <a:p>
            <a:r>
              <a:rPr lang="en-US" sz="1600" dirty="0"/>
              <a:t>Do we have comparability of standards across geography assessment – or is judgement in grading variable?</a:t>
            </a:r>
            <a:endParaRPr lang="en-GB"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1336358"/>
            <a:ext cx="5970588" cy="4356446"/>
          </a:xfrm>
          <a:prstGeom prst="rect">
            <a:avLst/>
          </a:prstGeom>
        </p:spPr>
      </p:pic>
    </p:spTree>
    <p:extLst>
      <p:ext uri="{BB962C8B-B14F-4D97-AF65-F5344CB8AC3E}">
        <p14:creationId xmlns:p14="http://schemas.microsoft.com/office/powerpoint/2010/main" val="3957434589"/>
      </p:ext>
    </p:extLst>
  </p:cSld>
  <p:clrMapOvr>
    <a:masterClrMapping/>
  </p:clrMapOvr>
</p:sld>
</file>

<file path=ppt/theme/theme1.xml><?xml version="1.0" encoding="utf-8"?>
<a:theme xmlns:a="http://schemas.openxmlformats.org/drawingml/2006/main" name="AdvanceHE_powerpoint_2704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microsoft.com/office/2006/metadata/properties"/>
    <ds:schemaRef ds:uri="http://www.w3.org/XML/1998/namespace"/>
    <ds:schemaRef ds:uri="http://purl.org/dc/dcmitype/"/>
    <ds:schemaRef ds:uri="http://schemas.microsoft.com/sharepoint/v3/field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AdvanceHE_powerpoint_270418</Template>
  <TotalTime>204</TotalTime>
  <Words>2912</Words>
  <Application>Microsoft Office PowerPoint</Application>
  <PresentationFormat>Custom</PresentationFormat>
  <Paragraphs>246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AdvanceHE_powerpoint_270418</vt:lpstr>
      <vt:lpstr>Calibrating Academic Standards in Geography</vt:lpstr>
      <vt:lpstr>Aims</vt:lpstr>
      <vt:lpstr>Intended outcomes</vt:lpstr>
      <vt:lpstr>Format of the day</vt:lpstr>
      <vt:lpstr>Policy context</vt:lpstr>
      <vt:lpstr>Purpose of the project</vt:lpstr>
      <vt:lpstr>What are the academic standards?</vt:lpstr>
      <vt:lpstr>Evidence of individual differences in judging standards</vt:lpstr>
      <vt:lpstr>Variation in geographers’ marking</vt:lpstr>
      <vt:lpstr>PowerPoint Presentation</vt:lpstr>
      <vt:lpstr>Issues in achieving consistent judgement</vt:lpstr>
      <vt:lpstr>PEOPLE: How we know our standards – tacit knowledge</vt:lpstr>
      <vt:lpstr>TOOLS: The limitations of assessment criteria</vt:lpstr>
      <vt:lpstr>TASKS: Open-ended tasks</vt:lpstr>
      <vt:lpstr>Implication: Need for calibration</vt:lpstr>
      <vt:lpstr>Social moderation to calibration</vt:lpstr>
      <vt:lpstr>Running calibration – one assignment at a time</vt:lpstr>
      <vt:lpstr>PowerPoint Presentation</vt:lpstr>
      <vt:lpstr>Conclusion</vt:lpstr>
      <vt:lpstr>PowerPoint Presentation</vt:lpstr>
    </vt:vector>
  </TitlesOfParts>
  <Company>The Higher Education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Janine</cp:lastModifiedBy>
  <cp:revision>21</cp:revision>
  <dcterms:created xsi:type="dcterms:W3CDTF">2018-04-30T08:18:03Z</dcterms:created>
  <dcterms:modified xsi:type="dcterms:W3CDTF">2018-08-29T11:46:28Z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