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63" r:id="rId5"/>
    <p:sldId id="265" r:id="rId6"/>
    <p:sldId id="270" r:id="rId7"/>
    <p:sldId id="271" r:id="rId8"/>
    <p:sldId id="272" r:id="rId9"/>
    <p:sldId id="273" r:id="rId10"/>
    <p:sldId id="274" r:id="rId11"/>
    <p:sldId id="275" r:id="rId12"/>
    <p:sldId id="276" r:id="rId13"/>
    <p:sldId id="266" r:id="rId14"/>
    <p:sldId id="277" r:id="rId15"/>
    <p:sldId id="278" r:id="rId16"/>
    <p:sldId id="279" r:id="rId17"/>
    <p:sldId id="280" r:id="rId18"/>
    <p:sldId id="281" r:id="rId19"/>
    <p:sldId id="282" r:id="rId20"/>
    <p:sldId id="283" r:id="rId21"/>
    <p:sldId id="284" r:id="rId22"/>
    <p:sldId id="285" r:id="rId23"/>
    <p:sldId id="268" r:id="rId24"/>
  </p:sldIdLst>
  <p:sldSz cx="10440988"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6"/>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90" d="100"/>
          <a:sy n="90" d="100"/>
        </p:scale>
        <p:origin x="-1038" y="-72"/>
      </p:cViewPr>
      <p:guideLst>
        <p:guide orient="horz" pos="2160"/>
        <p:guide pos="3289"/>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C9B2E-DD03-4F62-9B02-D4909665B252}" type="datetimeFigureOut">
              <a:rPr lang="en-GB" smtClean="0"/>
              <a:t>22/08/2018</a:t>
            </a:fld>
            <a:endParaRPr lang="en-GB"/>
          </a:p>
        </p:txBody>
      </p:sp>
      <p:sp>
        <p:nvSpPr>
          <p:cNvPr id="4" name="Slide Image Placeholder 3"/>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0621-6F79-4358-9F94-A56D0808AD41}" type="slidenum">
              <a:rPr lang="en-GB" smtClean="0"/>
              <a:t>‹#›</a:t>
            </a:fld>
            <a:endParaRPr lang="en-GB"/>
          </a:p>
        </p:txBody>
      </p:sp>
    </p:spTree>
    <p:extLst>
      <p:ext uri="{BB962C8B-B14F-4D97-AF65-F5344CB8AC3E}">
        <p14:creationId xmlns:p14="http://schemas.microsoft.com/office/powerpoint/2010/main" val="27185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B8DDF-9C23-42C5-9CE4-163A19A90EEA}" type="slidenum">
              <a:rPr lang="en-GB" smtClean="0"/>
              <a:t>5</a:t>
            </a:fld>
            <a:endParaRPr lang="en-GB"/>
          </a:p>
        </p:txBody>
      </p:sp>
    </p:spTree>
    <p:extLst>
      <p:ext uri="{BB962C8B-B14F-4D97-AF65-F5344CB8AC3E}">
        <p14:creationId xmlns:p14="http://schemas.microsoft.com/office/powerpoint/2010/main" val="418761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B8DDF-9C23-42C5-9CE4-163A19A90EEA}" type="slidenum">
              <a:rPr lang="en-GB" smtClean="0"/>
              <a:t>6</a:t>
            </a:fld>
            <a:endParaRPr lang="en-GB"/>
          </a:p>
        </p:txBody>
      </p:sp>
    </p:spTree>
    <p:extLst>
      <p:ext uri="{BB962C8B-B14F-4D97-AF65-F5344CB8AC3E}">
        <p14:creationId xmlns:p14="http://schemas.microsoft.com/office/powerpoint/2010/main" val="418761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6" y="274639"/>
            <a:ext cx="234922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2050" y="274639"/>
            <a:ext cx="687365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91616" y="1865880"/>
            <a:ext cx="8001774" cy="1563123"/>
          </a:xfrm>
          <a:prstGeom prst="rect">
            <a:avLst/>
          </a:prstGeom>
        </p:spPr>
        <p:txBody>
          <a:bodyPr rtlCol="0" anchor="t" anchorCtr="0">
            <a:normAutofit/>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92139" y="4990600"/>
            <a:ext cx="8001133" cy="44024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4"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dirty="0"/>
          </a:p>
        </p:txBody>
      </p:sp>
      <p:sp>
        <p:nvSpPr>
          <p:cNvPr id="5"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7482709" y="6356353"/>
            <a:ext cx="2436231" cy="365125"/>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6"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050"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7503"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6" y="4800600"/>
            <a:ext cx="6264593"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046506" y="612775"/>
            <a:ext cx="626459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046506"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2050" y="274638"/>
            <a:ext cx="93968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522050" y="1600203"/>
            <a:ext cx="93968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482709" y="6356353"/>
            <a:ext cx="2436231"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efce.ac.uk/reg/QualityAssessmen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Calibrating Academic Standards in Geography</a:t>
            </a:r>
            <a:endParaRPr lang="en-GB" dirty="0"/>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9625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68" y="113007"/>
            <a:ext cx="9113794" cy="604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524088024"/>
              </p:ext>
            </p:extLst>
          </p:nvPr>
        </p:nvGraphicFramePr>
        <p:xfrm>
          <a:off x="1434226" y="5556941"/>
          <a:ext cx="7056785" cy="603885"/>
        </p:xfrm>
        <a:graphic>
          <a:graphicData uri="http://schemas.openxmlformats.org/drawingml/2006/table">
            <a:tbl>
              <a:tblPr>
                <a:tableStyleId>{5C22544A-7EE6-4342-B048-85BDC9FD1C3A}</a:tableStyleId>
              </a:tblPr>
              <a:tblGrid>
                <a:gridCol w="1411357">
                  <a:extLst>
                    <a:ext uri="{9D8B030D-6E8A-4147-A177-3AD203B41FA5}">
                      <a16:colId xmlns:a16="http://schemas.microsoft.com/office/drawing/2014/main" xmlns="" val="20000"/>
                    </a:ext>
                  </a:extLst>
                </a:gridCol>
                <a:gridCol w="1411357">
                  <a:extLst>
                    <a:ext uri="{9D8B030D-6E8A-4147-A177-3AD203B41FA5}">
                      <a16:colId xmlns:a16="http://schemas.microsoft.com/office/drawing/2014/main" xmlns="" val="20001"/>
                    </a:ext>
                  </a:extLst>
                </a:gridCol>
                <a:gridCol w="1411357">
                  <a:extLst>
                    <a:ext uri="{9D8B030D-6E8A-4147-A177-3AD203B41FA5}">
                      <a16:colId xmlns:a16="http://schemas.microsoft.com/office/drawing/2014/main" xmlns="" val="20002"/>
                    </a:ext>
                  </a:extLst>
                </a:gridCol>
                <a:gridCol w="1411357">
                  <a:extLst>
                    <a:ext uri="{9D8B030D-6E8A-4147-A177-3AD203B41FA5}">
                      <a16:colId xmlns:a16="http://schemas.microsoft.com/office/drawing/2014/main" xmlns="" val="20003"/>
                    </a:ext>
                  </a:extLst>
                </a:gridCol>
                <a:gridCol w="1411357">
                  <a:extLst>
                    <a:ext uri="{9D8B030D-6E8A-4147-A177-3AD203B41FA5}">
                      <a16:colId xmlns:a16="http://schemas.microsoft.com/office/drawing/2014/main" xmlns="" val="20004"/>
                    </a:ext>
                  </a:extLst>
                </a:gridCol>
              </a:tblGrid>
              <a:tr h="458561">
                <a:tc>
                  <a:txBody>
                    <a:bodyPr/>
                    <a:lstStyle/>
                    <a:p>
                      <a:pPr algn="ctr" rtl="0" fontAlgn="b"/>
                      <a:r>
                        <a:rPr lang="en-GB" sz="1300" b="1" u="none" strike="noStrike" dirty="0">
                          <a:effectLst/>
                        </a:rPr>
                        <a:t>Student 1</a:t>
                      </a:r>
                    </a:p>
                    <a:p>
                      <a:pPr algn="ctr" rtl="0" fontAlgn="b"/>
                      <a:r>
                        <a:rPr lang="en-GB" sz="1300" b="1" i="0" u="none" strike="noStrike" dirty="0">
                          <a:solidFill>
                            <a:srgbClr val="000000"/>
                          </a:solidFill>
                          <a:effectLst/>
                          <a:latin typeface="Arial"/>
                        </a:rPr>
                        <a:t>(Climate flood risk)</a:t>
                      </a:r>
                    </a:p>
                  </a:txBody>
                  <a:tcPr marL="9525" marR="9525" marT="9525" marB="0" anchor="ctr">
                    <a:solidFill>
                      <a:srgbClr val="FFFF00"/>
                    </a:solidFill>
                  </a:tcPr>
                </a:tc>
                <a:tc>
                  <a:txBody>
                    <a:bodyPr/>
                    <a:lstStyle/>
                    <a:p>
                      <a:pPr algn="ctr" rtl="0" fontAlgn="b"/>
                      <a:r>
                        <a:rPr lang="en-GB" sz="1300" b="1" u="none" strike="noStrike" dirty="0">
                          <a:effectLst/>
                        </a:rPr>
                        <a:t>Student 2</a:t>
                      </a:r>
                    </a:p>
                    <a:p>
                      <a:pPr algn="ctr" rtl="0" fontAlgn="b"/>
                      <a:r>
                        <a:rPr lang="en-GB" sz="1300" b="1" i="0" u="none" strike="noStrike" dirty="0">
                          <a:solidFill>
                            <a:srgbClr val="000000"/>
                          </a:solidFill>
                          <a:effectLst/>
                          <a:latin typeface="Arial"/>
                        </a:rPr>
                        <a:t>(Climate &amp; sea ice)</a:t>
                      </a:r>
                    </a:p>
                  </a:txBody>
                  <a:tcPr marL="9525" marR="9525" marT="9525" marB="0" anchor="ctr"/>
                </a:tc>
                <a:tc>
                  <a:txBody>
                    <a:bodyPr/>
                    <a:lstStyle/>
                    <a:p>
                      <a:pPr algn="ctr" rtl="0" fontAlgn="b"/>
                      <a:r>
                        <a:rPr lang="en-GB" sz="1300" b="1" u="none" strike="noStrike" dirty="0">
                          <a:effectLst/>
                        </a:rPr>
                        <a:t>Student 3</a:t>
                      </a:r>
                    </a:p>
                    <a:p>
                      <a:pPr algn="ctr" rtl="0" fontAlgn="b"/>
                      <a:r>
                        <a:rPr lang="en-GB" sz="1300" b="1" i="0" u="none" strike="noStrike" dirty="0">
                          <a:solidFill>
                            <a:srgbClr val="000000"/>
                          </a:solidFill>
                          <a:effectLst/>
                          <a:latin typeface="Arial"/>
                        </a:rPr>
                        <a:t>(Gender and ICT)</a:t>
                      </a:r>
                    </a:p>
                  </a:txBody>
                  <a:tcPr marL="9525" marR="9525" marT="9525" marB="0" anchor="ctr">
                    <a:solidFill>
                      <a:srgbClr val="FFFF00"/>
                    </a:solidFill>
                  </a:tcPr>
                </a:tc>
                <a:tc>
                  <a:txBody>
                    <a:bodyPr/>
                    <a:lstStyle/>
                    <a:p>
                      <a:pPr algn="ctr" rtl="0" fontAlgn="b"/>
                      <a:r>
                        <a:rPr lang="en-GB" sz="1300" b="1" u="none" strike="noStrike" dirty="0">
                          <a:effectLst/>
                        </a:rPr>
                        <a:t>Student 4</a:t>
                      </a:r>
                    </a:p>
                    <a:p>
                      <a:pPr algn="ctr" rtl="0" fontAlgn="b"/>
                      <a:r>
                        <a:rPr lang="en-GB" sz="1300" b="1" i="0" u="none" strike="noStrike" dirty="0">
                          <a:solidFill>
                            <a:srgbClr val="000000"/>
                          </a:solidFill>
                          <a:effectLst/>
                          <a:latin typeface="Arial"/>
                        </a:rPr>
                        <a:t>(Celebrity</a:t>
                      </a:r>
                      <a:r>
                        <a:rPr lang="en-GB" sz="1300" b="1" i="0" u="none" strike="noStrike" baseline="0" dirty="0">
                          <a:solidFill>
                            <a:srgbClr val="000000"/>
                          </a:solidFill>
                          <a:effectLst/>
                          <a:latin typeface="Arial"/>
                        </a:rPr>
                        <a:t> &amp; dev’t)</a:t>
                      </a:r>
                      <a:endParaRPr lang="en-GB" sz="1300" b="1" i="0" u="none" strike="noStrike" dirty="0">
                        <a:solidFill>
                          <a:srgbClr val="000000"/>
                        </a:solidFill>
                        <a:effectLst/>
                        <a:latin typeface="Arial"/>
                      </a:endParaRPr>
                    </a:p>
                  </a:txBody>
                  <a:tcPr marL="9525" marR="9525" marT="9525" marB="0" anchor="ctr">
                    <a:solidFill>
                      <a:srgbClr val="FFFF00"/>
                    </a:solidFill>
                  </a:tcPr>
                </a:tc>
                <a:tc>
                  <a:txBody>
                    <a:bodyPr/>
                    <a:lstStyle/>
                    <a:p>
                      <a:pPr algn="ctr" rtl="0" fontAlgn="b"/>
                      <a:r>
                        <a:rPr lang="en-GB" sz="1300" b="1" i="0" u="none" strike="noStrike" dirty="0">
                          <a:solidFill>
                            <a:srgbClr val="000000"/>
                          </a:solidFill>
                          <a:effectLst/>
                          <a:latin typeface="Arial"/>
                        </a:rPr>
                        <a:t>Student 5</a:t>
                      </a:r>
                    </a:p>
                    <a:p>
                      <a:pPr algn="ctr" rtl="0" fontAlgn="b"/>
                      <a:r>
                        <a:rPr lang="en-GB" sz="1300" b="1" i="0" u="none" strike="noStrike" dirty="0">
                          <a:solidFill>
                            <a:srgbClr val="000000"/>
                          </a:solidFill>
                          <a:effectLst/>
                          <a:latin typeface="Arial"/>
                        </a:rPr>
                        <a:t>(Slum </a:t>
                      </a:r>
                      <a:r>
                        <a:rPr lang="en-GB" sz="1300" b="1" i="0" u="none" strike="noStrike" dirty="0" err="1">
                          <a:solidFill>
                            <a:srgbClr val="000000"/>
                          </a:solidFill>
                          <a:effectLst/>
                          <a:latin typeface="Arial"/>
                        </a:rPr>
                        <a:t>dev’t</a:t>
                      </a:r>
                      <a:r>
                        <a:rPr lang="en-GB" sz="1300" b="1" i="0" u="none" strike="noStrike" dirty="0">
                          <a:solidFill>
                            <a:srgbClr val="000000"/>
                          </a:solidFill>
                          <a:effectLst/>
                          <a:latin typeface="Arial"/>
                        </a:rPr>
                        <a:t>)</a:t>
                      </a:r>
                    </a:p>
                  </a:txBody>
                  <a:tcPr marL="9525" marR="9525" marT="9525" marB="0" anchor="ctr"/>
                </a:tc>
                <a:extLst>
                  <a:ext uri="{0D108BD9-81ED-4DB2-BD59-A6C34878D82A}">
                    <a16:rowId xmlns:a16="http://schemas.microsoft.com/office/drawing/2014/main" xmlns="" val="10000"/>
                  </a:ext>
                </a:extLst>
              </a:tr>
            </a:tbl>
          </a:graphicData>
        </a:graphic>
      </p:graphicFrame>
      <p:sp>
        <p:nvSpPr>
          <p:cNvPr id="5" name="TextBox 4"/>
          <p:cNvSpPr txBox="1"/>
          <p:nvPr/>
        </p:nvSpPr>
        <p:spPr>
          <a:xfrm>
            <a:off x="7131730" y="15162"/>
            <a:ext cx="3309258" cy="646331"/>
          </a:xfrm>
          <a:prstGeom prst="rect">
            <a:avLst/>
          </a:prstGeom>
          <a:solidFill>
            <a:schemeClr val="bg1"/>
          </a:solidFill>
        </p:spPr>
        <p:txBody>
          <a:bodyPr wrap="square" rtlCol="0">
            <a:spAutoFit/>
          </a:bodyPr>
          <a:lstStyle/>
          <a:p>
            <a:pPr algn="ctr" fontAlgn="base">
              <a:spcBef>
                <a:spcPct val="0"/>
              </a:spcBef>
              <a:spcAft>
                <a:spcPct val="0"/>
              </a:spcAft>
            </a:pPr>
            <a:r>
              <a:rPr lang="en-GB" b="1" dirty="0">
                <a:solidFill>
                  <a:srgbClr val="000000"/>
                </a:solidFill>
              </a:rPr>
              <a:t>Experienced external examiners: 2017 study</a:t>
            </a:r>
          </a:p>
        </p:txBody>
      </p:sp>
      <p:sp>
        <p:nvSpPr>
          <p:cNvPr id="6" name="Oval 5"/>
          <p:cNvSpPr/>
          <p:nvPr/>
        </p:nvSpPr>
        <p:spPr>
          <a:xfrm>
            <a:off x="7717967" y="4861429"/>
            <a:ext cx="120073"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p:cNvSpPr txBox="1"/>
          <p:nvPr/>
        </p:nvSpPr>
        <p:spPr>
          <a:xfrm>
            <a:off x="7819569" y="4769067"/>
            <a:ext cx="1560945" cy="276999"/>
          </a:xfrm>
          <a:prstGeom prst="rect">
            <a:avLst/>
          </a:prstGeom>
          <a:noFill/>
        </p:spPr>
        <p:txBody>
          <a:bodyPr wrap="square" rtlCol="0">
            <a:spAutoFit/>
          </a:bodyPr>
          <a:lstStyle/>
          <a:p>
            <a:pPr fontAlgn="base">
              <a:spcBef>
                <a:spcPct val="0"/>
              </a:spcBef>
              <a:spcAft>
                <a:spcPct val="0"/>
              </a:spcAft>
            </a:pPr>
            <a:r>
              <a:rPr lang="en-GB" sz="1200" dirty="0">
                <a:solidFill>
                  <a:srgbClr val="000000"/>
                </a:solidFill>
              </a:rPr>
              <a:t>Institution grade</a:t>
            </a:r>
          </a:p>
        </p:txBody>
      </p:sp>
      <p:sp>
        <p:nvSpPr>
          <p:cNvPr id="8" name="Oval 7"/>
          <p:cNvSpPr/>
          <p:nvPr/>
        </p:nvSpPr>
        <p:spPr>
          <a:xfrm>
            <a:off x="7720934" y="5096954"/>
            <a:ext cx="120073"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9" name="TextBox 8"/>
          <p:cNvSpPr txBox="1"/>
          <p:nvPr/>
        </p:nvSpPr>
        <p:spPr>
          <a:xfrm>
            <a:off x="7822536" y="5004592"/>
            <a:ext cx="1560945" cy="276999"/>
          </a:xfrm>
          <a:prstGeom prst="rect">
            <a:avLst/>
          </a:prstGeom>
          <a:noFill/>
        </p:spPr>
        <p:txBody>
          <a:bodyPr wrap="square" rtlCol="0">
            <a:spAutoFit/>
          </a:bodyPr>
          <a:lstStyle/>
          <a:p>
            <a:pPr fontAlgn="base">
              <a:spcBef>
                <a:spcPct val="0"/>
              </a:spcBef>
              <a:spcAft>
                <a:spcPct val="0"/>
              </a:spcAft>
            </a:pPr>
            <a:r>
              <a:rPr lang="en-GB" sz="1200" dirty="0">
                <a:solidFill>
                  <a:srgbClr val="000000"/>
                </a:solidFill>
              </a:rPr>
              <a:t>Participant grade</a:t>
            </a:r>
          </a:p>
        </p:txBody>
      </p:sp>
    </p:spTree>
    <p:extLst>
      <p:ext uri="{BB962C8B-B14F-4D97-AF65-F5344CB8AC3E}">
        <p14:creationId xmlns:p14="http://schemas.microsoft.com/office/powerpoint/2010/main" val="261434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Issues in achieving consistent judgement</a:t>
            </a:r>
            <a:endParaRPr lang="en-GB" dirty="0"/>
          </a:p>
        </p:txBody>
      </p:sp>
      <p:sp>
        <p:nvSpPr>
          <p:cNvPr id="5" name="Content Placeholder 4"/>
          <p:cNvSpPr>
            <a:spLocks noGrp="1"/>
          </p:cNvSpPr>
          <p:nvPr>
            <p:ph sz="half" idx="1"/>
          </p:nvPr>
        </p:nvSpPr>
        <p:spPr>
          <a:xfrm>
            <a:off x="274902" y="1630444"/>
            <a:ext cx="5765746" cy="2331956"/>
          </a:xfrm>
        </p:spPr>
        <p:txBody>
          <a:bodyPr/>
          <a:lstStyle/>
          <a:p>
            <a:r>
              <a:rPr lang="en-GB" sz="2400" dirty="0"/>
              <a:t>Variation in academic standards is common, and has implications for fairness and comparability of standards.</a:t>
            </a:r>
          </a:p>
          <a:p>
            <a:r>
              <a:rPr lang="en-GB" sz="2400" dirty="0"/>
              <a:t>The main causes of variation can be categorised as</a:t>
            </a:r>
          </a:p>
          <a:p>
            <a:pPr marL="0" indent="0">
              <a:buNone/>
            </a:pPr>
            <a:endParaRPr lang="en-GB" sz="1100" dirty="0"/>
          </a:p>
        </p:txBody>
      </p:sp>
      <p:sp>
        <p:nvSpPr>
          <p:cNvPr id="6" name="Content Placeholder 4"/>
          <p:cNvSpPr>
            <a:spLocks noGrp="1"/>
          </p:cNvSpPr>
          <p:nvPr>
            <p:ph sz="half" idx="1"/>
          </p:nvPr>
        </p:nvSpPr>
        <p:spPr>
          <a:xfrm>
            <a:off x="272888" y="4026184"/>
            <a:ext cx="5842191" cy="2076893"/>
          </a:xfrm>
          <a:solidFill>
            <a:srgbClr val="02A4A6"/>
          </a:solidFill>
        </p:spPr>
        <p:txBody>
          <a:bodyPr/>
          <a:lstStyle/>
          <a:p>
            <a:pPr marL="342900" lvl="1" indent="-342900">
              <a:buFont typeface="Courier New" panose="02070309020205020404" pitchFamily="49" charset="0"/>
              <a:buChar char="o"/>
            </a:pPr>
            <a:r>
              <a:rPr lang="en-US" sz="2000" b="1" dirty="0"/>
              <a:t>people</a:t>
            </a:r>
            <a:r>
              <a:rPr lang="en-US" sz="2000" dirty="0"/>
              <a:t> – the differences in individuals’ experience, beliefs, expertise, </a:t>
            </a:r>
            <a:r>
              <a:rPr lang="en-US" sz="2000" dirty="0" smtClean="0"/>
              <a:t>habits</a:t>
            </a:r>
            <a:endParaRPr lang="en-US" sz="2000" dirty="0"/>
          </a:p>
          <a:p>
            <a:pPr marL="342900" lvl="1" indent="-342900">
              <a:buFont typeface="Courier New" panose="02070309020205020404" pitchFamily="49" charset="0"/>
              <a:buChar char="o"/>
            </a:pPr>
            <a:r>
              <a:rPr lang="en-US" sz="2000" b="1" dirty="0"/>
              <a:t>tools</a:t>
            </a:r>
            <a:r>
              <a:rPr lang="en-US" sz="2000" dirty="0"/>
              <a:t> – the information and processes used to guide and quality assure </a:t>
            </a:r>
            <a:r>
              <a:rPr lang="en-US" sz="2000" dirty="0" smtClean="0"/>
              <a:t>assessment</a:t>
            </a:r>
            <a:endParaRPr lang="en-US" sz="2000" dirty="0"/>
          </a:p>
          <a:p>
            <a:pPr marL="342900" lvl="1" indent="-342900">
              <a:buFont typeface="Courier New" panose="02070309020205020404" pitchFamily="49" charset="0"/>
              <a:buChar char="o"/>
            </a:pPr>
            <a:r>
              <a:rPr lang="en-US" sz="2000" b="1" dirty="0"/>
              <a:t>tasks</a:t>
            </a:r>
            <a:r>
              <a:rPr lang="en-US" sz="2000" dirty="0"/>
              <a:t> – the nature of assessment methods in higher education.</a:t>
            </a:r>
          </a:p>
        </p:txBody>
      </p:sp>
      <p:pic>
        <p:nvPicPr>
          <p:cNvPr id="7"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5833" y="1514120"/>
            <a:ext cx="4061569" cy="4588957"/>
          </a:xfrm>
          <a:prstGeom prst="rect">
            <a:avLst/>
          </a:prstGeom>
        </p:spPr>
      </p:pic>
    </p:spTree>
    <p:extLst>
      <p:ext uri="{BB962C8B-B14F-4D97-AF65-F5344CB8AC3E}">
        <p14:creationId xmlns:p14="http://schemas.microsoft.com/office/powerpoint/2010/main" val="103142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rgbClr val="02A4A6"/>
                </a:solidFill>
                <a:latin typeface="Arial" charset="0"/>
              </a:rPr>
              <a:t>PEOPLE: </a:t>
            </a:r>
            <a:r>
              <a:rPr lang="en-US" sz="4000" dirty="0" smtClean="0">
                <a:solidFill>
                  <a:srgbClr val="02A4A6"/>
                </a:solidFill>
                <a:latin typeface="Arial" charset="0"/>
              </a:rPr>
              <a:t>How we know our standards – tacit knowledge</a:t>
            </a:r>
            <a:endParaRPr lang="en-GB" sz="4000" dirty="0"/>
          </a:p>
        </p:txBody>
      </p:sp>
      <p:sp>
        <p:nvSpPr>
          <p:cNvPr id="5" name="Content Placeholder 4"/>
          <p:cNvSpPr>
            <a:spLocks noGrp="1"/>
          </p:cNvSpPr>
          <p:nvPr>
            <p:ph sz="half" idx="1"/>
          </p:nvPr>
        </p:nvSpPr>
        <p:spPr>
          <a:xfrm>
            <a:off x="5858540" y="1630443"/>
            <a:ext cx="4286276" cy="4472633"/>
          </a:xfrm>
        </p:spPr>
        <p:txBody>
          <a:bodyPr/>
          <a:lstStyle/>
          <a:p>
            <a:r>
              <a:rPr lang="en-US" sz="2400" dirty="0"/>
              <a:t>We learn the tacit knowledge of marking standards ‘on the job’. </a:t>
            </a:r>
          </a:p>
          <a:p>
            <a:r>
              <a:rPr lang="en-US" sz="2400" dirty="0"/>
              <a:t>We gradually become less conscious of everything we take into account when making judgements.</a:t>
            </a:r>
          </a:p>
          <a:p>
            <a:r>
              <a:rPr lang="en-US" sz="2400" dirty="0"/>
              <a:t>These create the conditions for differences in standards which we may not be aware of.</a:t>
            </a:r>
          </a:p>
          <a:p>
            <a:pPr marL="0" indent="0">
              <a:buNone/>
            </a:pPr>
            <a:endParaRPr lang="en-GB" sz="1100" dirty="0"/>
          </a:p>
        </p:txBody>
      </p:sp>
      <p:sp>
        <p:nvSpPr>
          <p:cNvPr id="6" name="Content Placeholder 4"/>
          <p:cNvSpPr>
            <a:spLocks noGrp="1"/>
          </p:cNvSpPr>
          <p:nvPr>
            <p:ph sz="half" idx="1"/>
          </p:nvPr>
        </p:nvSpPr>
        <p:spPr>
          <a:xfrm>
            <a:off x="272889" y="1630444"/>
            <a:ext cx="4724414" cy="3483816"/>
          </a:xfrm>
          <a:solidFill>
            <a:srgbClr val="02A4A6"/>
          </a:solidFill>
        </p:spPr>
        <p:txBody>
          <a:bodyPr/>
          <a:lstStyle/>
          <a:p>
            <a:pPr marL="0" indent="0">
              <a:buNone/>
            </a:pPr>
            <a:r>
              <a:rPr lang="en-US" sz="2400" b="1" dirty="0">
                <a:solidFill>
                  <a:schemeClr val="bg1"/>
                </a:solidFill>
              </a:rPr>
              <a:t>Tacit knowledge is something you know that cannot be put into words </a:t>
            </a:r>
            <a:endParaRPr lang="en-GB" sz="2400" b="1" dirty="0">
              <a:solidFill>
                <a:schemeClr val="bg1"/>
              </a:solidFill>
            </a:endParaRPr>
          </a:p>
          <a:p>
            <a:pPr marL="0" indent="0">
              <a:buNone/>
            </a:pPr>
            <a:r>
              <a:rPr lang="en-US" sz="2400" dirty="0"/>
              <a:t>e.g. “I know a 2.i. when I see it”.</a:t>
            </a:r>
          </a:p>
          <a:p>
            <a:pPr marL="0" indent="0">
              <a:buNone/>
            </a:pPr>
            <a:r>
              <a:rPr lang="en-US" sz="2400" dirty="0"/>
              <a:t>It is fundamental to expertise and judgement-making across the professions, including judgements on student work.</a:t>
            </a:r>
          </a:p>
        </p:txBody>
      </p:sp>
    </p:spTree>
    <p:extLst>
      <p:ext uri="{BB962C8B-B14F-4D97-AF65-F5344CB8AC3E}">
        <p14:creationId xmlns:p14="http://schemas.microsoft.com/office/powerpoint/2010/main" val="314936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rgbClr val="02A4A6"/>
                </a:solidFill>
                <a:latin typeface="Arial" charset="0"/>
              </a:rPr>
              <a:t>TOOLS: </a:t>
            </a:r>
            <a:r>
              <a:rPr lang="en-US" sz="4000" dirty="0" smtClean="0">
                <a:solidFill>
                  <a:srgbClr val="02A4A6"/>
                </a:solidFill>
                <a:latin typeface="Arial" charset="0"/>
              </a:rPr>
              <a:t>The limitations of assessment criteria</a:t>
            </a:r>
            <a:endParaRPr lang="en-GB" sz="4000" dirty="0"/>
          </a:p>
        </p:txBody>
      </p:sp>
      <p:sp>
        <p:nvSpPr>
          <p:cNvPr id="7" name="TextBox 6"/>
          <p:cNvSpPr txBox="1"/>
          <p:nvPr/>
        </p:nvSpPr>
        <p:spPr>
          <a:xfrm>
            <a:off x="1109297" y="2502771"/>
            <a:ext cx="2716028" cy="1015663"/>
          </a:xfrm>
          <a:prstGeom prst="rect">
            <a:avLst/>
          </a:prstGeom>
          <a:noFill/>
          <a:ln w="38100">
            <a:solidFill>
              <a:srgbClr val="544587"/>
            </a:solidFill>
          </a:ln>
        </p:spPr>
        <p:txBody>
          <a:bodyPr wrap="square" rtlCol="0">
            <a:spAutoFit/>
          </a:bodyPr>
          <a:lstStyle/>
          <a:p>
            <a:r>
              <a:rPr lang="en-US" sz="2000" dirty="0">
                <a:latin typeface="Arial" panose="020B0604020202020204" pitchFamily="34" charset="0"/>
                <a:cs typeface="Arial" panose="020B0604020202020204" pitchFamily="34" charset="0"/>
              </a:rPr>
              <a:t>Designed to improve consistency of </a:t>
            </a:r>
          </a:p>
          <a:p>
            <a:r>
              <a:rPr lang="en-US" sz="2000" dirty="0">
                <a:latin typeface="Arial" panose="020B0604020202020204" pitchFamily="34" charset="0"/>
                <a:cs typeface="Arial" panose="020B0604020202020204" pitchFamily="34" charset="0"/>
              </a:rPr>
              <a:t>marking</a:t>
            </a:r>
          </a:p>
        </p:txBody>
      </p:sp>
      <p:sp>
        <p:nvSpPr>
          <p:cNvPr id="8" name="TextBox 7"/>
          <p:cNvSpPr txBox="1"/>
          <p:nvPr/>
        </p:nvSpPr>
        <p:spPr>
          <a:xfrm>
            <a:off x="4100591" y="2217486"/>
            <a:ext cx="5691962" cy="1754326"/>
          </a:xfrm>
          <a:prstGeom prst="rect">
            <a:avLst/>
          </a:prstGeom>
          <a:solidFill>
            <a:srgbClr val="544587"/>
          </a:solidFill>
          <a:ln>
            <a:solidFill>
              <a:srgbClr val="544587"/>
            </a:solidFill>
          </a:ln>
        </p:spPr>
        <p:txBody>
          <a:bodyPr wrap="square" rtlCol="0">
            <a:spAutoFit/>
          </a:bodyPr>
          <a:lstStyle/>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Academic judgement cannot be easily represented by a short set of </a:t>
            </a:r>
            <a:r>
              <a:rPr lang="en-US" dirty="0" smtClean="0">
                <a:solidFill>
                  <a:schemeClr val="bg1"/>
                </a:solidFill>
                <a:latin typeface="Arial" panose="020B0604020202020204" pitchFamily="34" charset="0"/>
                <a:cs typeface="Arial" panose="020B0604020202020204" pitchFamily="34" charset="0"/>
              </a:rPr>
              <a:t>criteria</a:t>
            </a:r>
            <a:endParaRPr lang="en-US"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Can’t capture tutors’ tacit knowledge</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Can’t represent complexity of assessment tasks</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Need interpretation of meaning, different interpretation leads to different judgement</a:t>
            </a:r>
          </a:p>
        </p:txBody>
      </p:sp>
      <p:sp>
        <p:nvSpPr>
          <p:cNvPr id="9" name="TextBox 8"/>
          <p:cNvSpPr txBox="1"/>
          <p:nvPr/>
        </p:nvSpPr>
        <p:spPr>
          <a:xfrm>
            <a:off x="1109297" y="4817519"/>
            <a:ext cx="2716028" cy="707886"/>
          </a:xfrm>
          <a:prstGeom prst="rect">
            <a:avLst/>
          </a:prstGeom>
          <a:noFill/>
          <a:ln w="38100">
            <a:solidFill>
              <a:srgbClr val="544587"/>
            </a:solidFill>
          </a:ln>
        </p:spPr>
        <p:txBody>
          <a:bodyPr wrap="square" rtlCol="0">
            <a:spAutoFit/>
          </a:bodyPr>
          <a:lstStyle/>
          <a:p>
            <a:r>
              <a:rPr lang="en-US" sz="2000" dirty="0"/>
              <a:t>Staff and students positive about them</a:t>
            </a:r>
          </a:p>
        </p:txBody>
      </p:sp>
      <p:sp>
        <p:nvSpPr>
          <p:cNvPr id="10" name="TextBox 9"/>
          <p:cNvSpPr txBox="1"/>
          <p:nvPr/>
        </p:nvSpPr>
        <p:spPr>
          <a:xfrm>
            <a:off x="4100590" y="4227557"/>
            <a:ext cx="5691963" cy="1754326"/>
          </a:xfrm>
          <a:prstGeom prst="rect">
            <a:avLst/>
          </a:prstGeom>
          <a:solidFill>
            <a:srgbClr val="544587"/>
          </a:solidFill>
          <a:ln>
            <a:solidFill>
              <a:srgbClr val="544587"/>
            </a:solidFill>
          </a:ln>
        </p:spPr>
        <p:txBody>
          <a:bodyPr wrap="square" rtlCol="0">
            <a:spAutoFit/>
          </a:bodyPr>
          <a:lstStyle/>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Some assessors disagree with, ignore or </a:t>
            </a:r>
            <a:r>
              <a:rPr lang="en-US" dirty="0" smtClean="0">
                <a:solidFill>
                  <a:schemeClr val="bg1"/>
                </a:solidFill>
                <a:latin typeface="Arial" panose="020B0604020202020204" pitchFamily="34" charset="0"/>
                <a:cs typeface="Arial" panose="020B0604020202020204" pitchFamily="34" charset="0"/>
              </a:rPr>
              <a:t>choose </a:t>
            </a:r>
            <a:r>
              <a:rPr lang="en-US" dirty="0">
                <a:solidFill>
                  <a:schemeClr val="bg1"/>
                </a:solidFill>
                <a:latin typeface="Arial" panose="020B0604020202020204" pitchFamily="34" charset="0"/>
                <a:cs typeface="Arial" panose="020B0604020202020204" pitchFamily="34" charset="0"/>
              </a:rPr>
              <a:t>not to use criteria, taking an holistic approach to judgement</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Use personal criteria (e.g. effort) rather than published criteria</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Use criteria they may not be aware of, e.g. font size</a:t>
            </a:r>
          </a:p>
        </p:txBody>
      </p:sp>
      <p:sp>
        <p:nvSpPr>
          <p:cNvPr id="11" name="TextBox 10"/>
          <p:cNvSpPr txBox="1"/>
          <p:nvPr/>
        </p:nvSpPr>
        <p:spPr>
          <a:xfrm>
            <a:off x="1104300" y="1617825"/>
            <a:ext cx="2724150" cy="400110"/>
          </a:xfrm>
          <a:prstGeom prst="rect">
            <a:avLst/>
          </a:prstGeom>
          <a:noFill/>
          <a:ln>
            <a:solidFill>
              <a:schemeClr val="tx1"/>
            </a:solidFill>
          </a:ln>
        </p:spPr>
        <p:txBody>
          <a:bodyPr wrap="square" rtlCol="0">
            <a:spAutoFit/>
          </a:bodyPr>
          <a:lstStyle/>
          <a:p>
            <a:pPr algn="ctr"/>
            <a:r>
              <a:rPr lang="en-US" sz="2000" b="1" dirty="0">
                <a:solidFill>
                  <a:schemeClr val="tx1">
                    <a:lumMod val="50000"/>
                    <a:lumOff val="50000"/>
                  </a:schemeClr>
                </a:solidFill>
              </a:rPr>
              <a:t>Positive intentions</a:t>
            </a:r>
          </a:p>
        </p:txBody>
      </p:sp>
      <p:sp>
        <p:nvSpPr>
          <p:cNvPr id="12" name="TextBox 11"/>
          <p:cNvSpPr txBox="1"/>
          <p:nvPr/>
        </p:nvSpPr>
        <p:spPr>
          <a:xfrm>
            <a:off x="5399166" y="1617825"/>
            <a:ext cx="2908300" cy="369332"/>
          </a:xfrm>
          <a:prstGeom prst="rect">
            <a:avLst/>
          </a:prstGeom>
          <a:noFill/>
          <a:ln>
            <a:solidFill>
              <a:schemeClr val="tx1"/>
            </a:solidFill>
          </a:ln>
        </p:spPr>
        <p:txBody>
          <a:bodyPr wrap="square" rtlCol="0">
            <a:spAutoFit/>
          </a:bodyPr>
          <a:lstStyle/>
          <a:p>
            <a:pPr algn="ctr"/>
            <a:r>
              <a:rPr lang="en-US" b="1" dirty="0">
                <a:solidFill>
                  <a:schemeClr val="tx1">
                    <a:lumMod val="50000"/>
                    <a:lumOff val="50000"/>
                  </a:schemeClr>
                </a:solidFill>
              </a:rPr>
              <a:t>But</a:t>
            </a:r>
          </a:p>
        </p:txBody>
      </p:sp>
      <p:sp>
        <p:nvSpPr>
          <p:cNvPr id="13" name="Pentagon 12"/>
          <p:cNvSpPr/>
          <p:nvPr/>
        </p:nvSpPr>
        <p:spPr>
          <a:xfrm>
            <a:off x="3835958" y="2925005"/>
            <a:ext cx="254000" cy="158402"/>
          </a:xfrm>
          <a:prstGeom prst="homePlate">
            <a:avLst/>
          </a:prstGeom>
          <a:solidFill>
            <a:srgbClr val="544587"/>
          </a:solidFill>
          <a:ln>
            <a:solidFill>
              <a:srgbClr val="544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p:cNvSpPr/>
          <p:nvPr/>
        </p:nvSpPr>
        <p:spPr>
          <a:xfrm>
            <a:off x="3846591" y="5084818"/>
            <a:ext cx="254000" cy="158402"/>
          </a:xfrm>
          <a:prstGeom prst="homePlate">
            <a:avLst/>
          </a:prstGeom>
          <a:solidFill>
            <a:srgbClr val="544587"/>
          </a:solidFill>
          <a:ln>
            <a:solidFill>
              <a:srgbClr val="544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24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rgbClr val="02A4A6"/>
                </a:solidFill>
                <a:latin typeface="Arial" charset="0"/>
              </a:rPr>
              <a:t>TASKS: </a:t>
            </a:r>
            <a:r>
              <a:rPr lang="en-US" sz="4000" dirty="0" smtClean="0">
                <a:solidFill>
                  <a:srgbClr val="02A4A6"/>
                </a:solidFill>
                <a:latin typeface="Arial" charset="0"/>
              </a:rPr>
              <a:t>Open-ended tasks</a:t>
            </a:r>
            <a:endParaRPr lang="en-GB" sz="4000" dirty="0"/>
          </a:p>
        </p:txBody>
      </p:sp>
      <p:sp>
        <p:nvSpPr>
          <p:cNvPr id="5" name="Content Placeholder 4"/>
          <p:cNvSpPr>
            <a:spLocks noGrp="1"/>
          </p:cNvSpPr>
          <p:nvPr>
            <p:ph sz="half" idx="1"/>
          </p:nvPr>
        </p:nvSpPr>
        <p:spPr>
          <a:xfrm>
            <a:off x="522050" y="1254815"/>
            <a:ext cx="4286276" cy="4858906"/>
          </a:xfrm>
        </p:spPr>
        <p:txBody>
          <a:bodyPr/>
          <a:lstStyle/>
          <a:p>
            <a:r>
              <a:rPr lang="en-GB" sz="2000" dirty="0"/>
              <a:t>Assessment tasks (e.g. essays and dissertations) which generate responses from students are</a:t>
            </a:r>
          </a:p>
          <a:p>
            <a:pPr lvl="1">
              <a:spcBef>
                <a:spcPts val="0"/>
              </a:spcBef>
              <a:spcAft>
                <a:spcPts val="0"/>
              </a:spcAft>
            </a:pPr>
            <a:r>
              <a:rPr lang="en-GB" sz="2000" dirty="0"/>
              <a:t>varying</a:t>
            </a:r>
          </a:p>
          <a:p>
            <a:pPr lvl="1">
              <a:spcBef>
                <a:spcPts val="0"/>
              </a:spcBef>
              <a:spcAft>
                <a:spcPts val="0"/>
              </a:spcAft>
            </a:pPr>
            <a:r>
              <a:rPr lang="en-GB" sz="2000" dirty="0"/>
              <a:t>complex</a:t>
            </a:r>
          </a:p>
          <a:p>
            <a:pPr lvl="1">
              <a:spcBef>
                <a:spcPts val="0"/>
              </a:spcBef>
              <a:spcAft>
                <a:spcPts val="0"/>
              </a:spcAft>
            </a:pPr>
            <a:r>
              <a:rPr lang="en-GB" sz="2000" dirty="0"/>
              <a:t>unpredictable</a:t>
            </a:r>
          </a:p>
          <a:p>
            <a:pPr lvl="1">
              <a:spcBef>
                <a:spcPts val="0"/>
              </a:spcBef>
              <a:spcAft>
                <a:spcPts val="0"/>
              </a:spcAft>
            </a:pPr>
            <a:r>
              <a:rPr lang="en-GB" sz="2000" dirty="0"/>
              <a:t>sometimes personalised.</a:t>
            </a:r>
          </a:p>
          <a:p>
            <a:r>
              <a:rPr lang="en-GB" sz="2000" dirty="0"/>
              <a:t>Higher order and complex performance necessarily involves work with these characteristics.</a:t>
            </a:r>
          </a:p>
          <a:p>
            <a:pPr marL="171450" indent="-171450" defTabSz="685800">
              <a:spcBef>
                <a:spcPts val="450"/>
              </a:spcBef>
              <a:spcAft>
                <a:spcPts val="450"/>
              </a:spcAft>
            </a:pPr>
            <a:r>
              <a:rPr lang="en-GB" sz="2000" dirty="0"/>
              <a:t>It is unfeasible to precisely document marking schemes.</a:t>
            </a:r>
          </a:p>
          <a:p>
            <a:pPr marL="171450" indent="-171450" defTabSz="685800">
              <a:spcBef>
                <a:spcPts val="450"/>
              </a:spcBef>
              <a:spcAft>
                <a:spcPts val="450"/>
              </a:spcAft>
            </a:pPr>
            <a:r>
              <a:rPr lang="en-GB" sz="2000" dirty="0"/>
              <a:t>Marking relies on judgement.</a:t>
            </a:r>
          </a:p>
          <a:p>
            <a:pPr marL="0" indent="0">
              <a:buNone/>
            </a:pPr>
            <a:endParaRPr lang="en-GB" sz="1100" dirty="0"/>
          </a:p>
        </p:txBody>
      </p:sp>
      <p:pic>
        <p:nvPicPr>
          <p:cNvPr id="7" name="Content Placeholder 6"/>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5703675" y="1640537"/>
            <a:ext cx="3839438" cy="2878299"/>
          </a:xfrm>
          <a:prstGeom prst="rect">
            <a:avLst/>
          </a:prstGeom>
        </p:spPr>
      </p:pic>
    </p:spTree>
    <p:extLst>
      <p:ext uri="{BB962C8B-B14F-4D97-AF65-F5344CB8AC3E}">
        <p14:creationId xmlns:p14="http://schemas.microsoft.com/office/powerpoint/2010/main" val="2862366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Implication: Need for calibration</a:t>
            </a:r>
            <a:endParaRPr lang="en-GB" dirty="0"/>
          </a:p>
        </p:txBody>
      </p:sp>
      <p:sp>
        <p:nvSpPr>
          <p:cNvPr id="5" name="Content Placeholder 4"/>
          <p:cNvSpPr>
            <a:spLocks noGrp="1"/>
          </p:cNvSpPr>
          <p:nvPr>
            <p:ph sz="half" idx="1"/>
          </p:nvPr>
        </p:nvSpPr>
        <p:spPr>
          <a:xfrm>
            <a:off x="636402" y="1768662"/>
            <a:ext cx="5765746" cy="1931463"/>
          </a:xfrm>
        </p:spPr>
        <p:txBody>
          <a:bodyPr/>
          <a:lstStyle/>
          <a:p>
            <a:pPr marL="0" indent="0">
              <a:buNone/>
            </a:pPr>
            <a:r>
              <a:rPr lang="en-US" sz="2400" dirty="0"/>
              <a:t>We cannot rely either on written standards or on our informal learning about standards to ensure that we share standards with the rest of our subject community.</a:t>
            </a:r>
          </a:p>
          <a:p>
            <a:pPr marL="0" indent="0">
              <a:buNone/>
            </a:pPr>
            <a:endParaRPr lang="en-GB" sz="1100" dirty="0"/>
          </a:p>
        </p:txBody>
      </p:sp>
      <p:sp>
        <p:nvSpPr>
          <p:cNvPr id="6" name="Content Placeholder 4"/>
          <p:cNvSpPr>
            <a:spLocks noGrp="1"/>
          </p:cNvSpPr>
          <p:nvPr>
            <p:ph sz="half" idx="1"/>
          </p:nvPr>
        </p:nvSpPr>
        <p:spPr>
          <a:xfrm>
            <a:off x="708820" y="4398353"/>
            <a:ext cx="8384380" cy="1385777"/>
          </a:xfrm>
          <a:solidFill>
            <a:srgbClr val="02A4A6"/>
          </a:solidFill>
        </p:spPr>
        <p:txBody>
          <a:bodyPr/>
          <a:lstStyle/>
          <a:p>
            <a:pPr marL="0" lvl="1" indent="0">
              <a:buNone/>
            </a:pPr>
            <a:r>
              <a:rPr lang="en-US" sz="2000" dirty="0"/>
              <a:t>“Consistent assessment decisions among assessors are the product of interactions over time, the </a:t>
            </a:r>
            <a:r>
              <a:rPr lang="en-US" sz="2000" dirty="0" err="1"/>
              <a:t>internalisation</a:t>
            </a:r>
            <a:r>
              <a:rPr lang="en-US" sz="2000" dirty="0"/>
              <a:t> of exemplars, and of inclusive networks. Written instructions, mark schemes and criteria, even when used with scrupulous care, cannot substitute for these.” (HEQC, 1997)</a:t>
            </a:r>
          </a:p>
        </p:txBody>
      </p:sp>
      <p:pic>
        <p:nvPicPr>
          <p:cNvPr id="7" name="Content Placeholder 10">
            <a:extLst>
              <a:ext uri="{FF2B5EF4-FFF2-40B4-BE49-F238E27FC236}">
                <a16:creationId xmlns:a16="http://schemas.microsoft.com/office/drawing/2014/main" xmlns="" id="{B6227E0B-6AE5-5C45-84F3-9CA23EA190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7848" y="1812817"/>
            <a:ext cx="3430159" cy="2287762"/>
          </a:xfrm>
          <a:prstGeom prst="rect">
            <a:avLst/>
          </a:prstGeom>
        </p:spPr>
      </p:pic>
    </p:spTree>
    <p:extLst>
      <p:ext uri="{BB962C8B-B14F-4D97-AF65-F5344CB8AC3E}">
        <p14:creationId xmlns:p14="http://schemas.microsoft.com/office/powerpoint/2010/main" val="251319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Social moderation to calibration</a:t>
            </a:r>
            <a:endParaRPr lang="en-GB" dirty="0"/>
          </a:p>
        </p:txBody>
      </p:sp>
      <p:sp>
        <p:nvSpPr>
          <p:cNvPr id="5" name="Content Placeholder 4"/>
          <p:cNvSpPr>
            <a:spLocks noGrp="1"/>
          </p:cNvSpPr>
          <p:nvPr>
            <p:ph sz="half" idx="1"/>
          </p:nvPr>
        </p:nvSpPr>
        <p:spPr>
          <a:xfrm>
            <a:off x="636402" y="1417638"/>
            <a:ext cx="5765746" cy="3186260"/>
          </a:xfrm>
        </p:spPr>
        <p:txBody>
          <a:bodyPr/>
          <a:lstStyle/>
          <a:p>
            <a:pPr marL="0" indent="0">
              <a:buNone/>
            </a:pPr>
            <a:r>
              <a:rPr lang="en-US" sz="2400" b="1" dirty="0"/>
              <a:t>Social moderation</a:t>
            </a:r>
            <a:r>
              <a:rPr lang="en-US" sz="2400" dirty="0"/>
              <a:t> involves discussion of grading, but is generally focused on agreeing marks. </a:t>
            </a:r>
          </a:p>
          <a:p>
            <a:pPr marL="0" indent="0">
              <a:buNone/>
            </a:pPr>
            <a:r>
              <a:rPr lang="en-US" sz="2400" b="1" dirty="0"/>
              <a:t>Calibration</a:t>
            </a:r>
            <a:r>
              <a:rPr lang="en-US" sz="2400" dirty="0"/>
              <a:t> is about shared knowledge of standards, often achieved through social moderation processes in order to create ‘calibrated’ academics.</a:t>
            </a:r>
          </a:p>
          <a:p>
            <a:pPr marL="0" indent="0">
              <a:buNone/>
            </a:pPr>
            <a:endParaRPr lang="en-GB" sz="1100" dirty="0"/>
          </a:p>
        </p:txBody>
      </p:sp>
      <p:sp>
        <p:nvSpPr>
          <p:cNvPr id="6" name="Content Placeholder 4"/>
          <p:cNvSpPr>
            <a:spLocks noGrp="1"/>
          </p:cNvSpPr>
          <p:nvPr>
            <p:ph sz="half" idx="1"/>
          </p:nvPr>
        </p:nvSpPr>
        <p:spPr>
          <a:xfrm>
            <a:off x="708820" y="4508206"/>
            <a:ext cx="8384380" cy="1605548"/>
          </a:xfrm>
          <a:solidFill>
            <a:srgbClr val="02A4A6"/>
          </a:solidFill>
        </p:spPr>
        <p:txBody>
          <a:bodyPr/>
          <a:lstStyle/>
          <a:p>
            <a:pPr marL="0" lvl="1" indent="0">
              <a:buNone/>
            </a:pPr>
            <a:r>
              <a:rPr lang="en-US" sz="2000" dirty="0"/>
              <a:t>‘calibrated’ academics … are able to make grading judgements consistent with those which similarly calibrated colleagues would make, but without constant engagement in moderation. The overall aims are to achieve comparability of standards across institutions and stability of standards over time (Sadler, 2012)</a:t>
            </a:r>
          </a:p>
        </p:txBody>
      </p:sp>
      <p:pic>
        <p:nvPicPr>
          <p:cNvPr id="8"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6238422" y="1559463"/>
            <a:ext cx="2854778" cy="2089809"/>
          </a:xfrm>
          <a:prstGeom prst="rect">
            <a:avLst/>
          </a:prstGeom>
        </p:spPr>
      </p:pic>
    </p:spTree>
    <p:extLst>
      <p:ext uri="{BB962C8B-B14F-4D97-AF65-F5344CB8AC3E}">
        <p14:creationId xmlns:p14="http://schemas.microsoft.com/office/powerpoint/2010/main" val="132367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84" y="61978"/>
            <a:ext cx="10005236" cy="958748"/>
          </a:xfrm>
        </p:spPr>
        <p:txBody>
          <a:bodyPr/>
          <a:lstStyle/>
          <a:p>
            <a:r>
              <a:rPr lang="en-US" sz="3600" dirty="0" smtClean="0">
                <a:solidFill>
                  <a:srgbClr val="02A4A6"/>
                </a:solidFill>
                <a:latin typeface="Arial" charset="0"/>
              </a:rPr>
              <a:t>Running calibration – one assignment at a time</a:t>
            </a:r>
            <a:endParaRPr lang="en-GB" sz="3600" dirty="0"/>
          </a:p>
        </p:txBody>
      </p:sp>
      <p:sp>
        <p:nvSpPr>
          <p:cNvPr id="5" name="Content Placeholder 4"/>
          <p:cNvSpPr>
            <a:spLocks noGrp="1"/>
          </p:cNvSpPr>
          <p:nvPr>
            <p:ph sz="half" idx="1"/>
          </p:nvPr>
        </p:nvSpPr>
        <p:spPr>
          <a:xfrm>
            <a:off x="223283" y="854111"/>
            <a:ext cx="4497573" cy="3537135"/>
          </a:xfrm>
        </p:spPr>
        <p:txBody>
          <a:bodyPr/>
          <a:lstStyle/>
          <a:p>
            <a:pPr marL="0" indent="0">
              <a:buNone/>
            </a:pPr>
            <a:r>
              <a:rPr lang="en-GB" sz="2000" dirty="0"/>
              <a:t>STAGE 1 – Individual and online</a:t>
            </a:r>
          </a:p>
          <a:p>
            <a:r>
              <a:rPr lang="en-GB" sz="1900" dirty="0"/>
              <a:t>You marked three final-year coursework assignments drawing on your knowledge of appropriate standards.</a:t>
            </a:r>
          </a:p>
          <a:p>
            <a:r>
              <a:rPr lang="en-GB" sz="1900" dirty="0"/>
              <a:t>You submitted your marks and your comments.</a:t>
            </a:r>
          </a:p>
          <a:p>
            <a:r>
              <a:rPr lang="en-GB" sz="1900" dirty="0"/>
              <a:t>These are the baseline data for our calibration exercise today – they tell us how much variation we have in standards.</a:t>
            </a:r>
            <a:endParaRPr lang="en-US" sz="1900" dirty="0"/>
          </a:p>
        </p:txBody>
      </p:sp>
      <p:sp>
        <p:nvSpPr>
          <p:cNvPr id="6" name="Content Placeholder 4"/>
          <p:cNvSpPr>
            <a:spLocks noGrp="1"/>
          </p:cNvSpPr>
          <p:nvPr>
            <p:ph sz="half" idx="1"/>
          </p:nvPr>
        </p:nvSpPr>
        <p:spPr>
          <a:xfrm>
            <a:off x="223283" y="4508206"/>
            <a:ext cx="10005237" cy="1807534"/>
          </a:xfrm>
          <a:solidFill>
            <a:srgbClr val="02A4A6"/>
          </a:solidFill>
        </p:spPr>
        <p:txBody>
          <a:bodyPr/>
          <a:lstStyle/>
          <a:p>
            <a:pPr marL="0" indent="0">
              <a:buNone/>
            </a:pPr>
            <a:r>
              <a:rPr lang="en-GB" dirty="0"/>
              <a:t>STAGE 3 – Whole group</a:t>
            </a:r>
          </a:p>
          <a:p>
            <a:r>
              <a:rPr lang="en-GB" sz="1900" dirty="0"/>
              <a:t>We will share the small-group judgements and try to derive a consensus, making the case for our viewpoints where they differ.</a:t>
            </a:r>
          </a:p>
          <a:p>
            <a:r>
              <a:rPr lang="en-GB" sz="1900" dirty="0"/>
              <a:t>We will try to assemble a list of the common characteristics of the three assignments which influenced our judgement – i.e. making explicit our standards.</a:t>
            </a:r>
            <a:endParaRPr lang="en-US" sz="1900" dirty="0"/>
          </a:p>
        </p:txBody>
      </p:sp>
      <p:sp>
        <p:nvSpPr>
          <p:cNvPr id="7" name="Content Placeholder 4"/>
          <p:cNvSpPr>
            <a:spLocks noGrp="1"/>
          </p:cNvSpPr>
          <p:nvPr>
            <p:ph sz="half" idx="1"/>
          </p:nvPr>
        </p:nvSpPr>
        <p:spPr>
          <a:xfrm>
            <a:off x="5585637" y="854111"/>
            <a:ext cx="4497573" cy="3537135"/>
          </a:xfrm>
        </p:spPr>
        <p:txBody>
          <a:bodyPr/>
          <a:lstStyle/>
          <a:p>
            <a:pPr marL="0" indent="0">
              <a:buFontTx/>
              <a:buNone/>
            </a:pPr>
            <a:r>
              <a:rPr lang="en-GB" sz="2000" dirty="0"/>
              <a:t>STAGE 2 – Small group</a:t>
            </a:r>
          </a:p>
          <a:p>
            <a:pPr marL="0" indent="0">
              <a:buNone/>
            </a:pPr>
            <a:r>
              <a:rPr lang="en-GB" sz="1900" dirty="0"/>
              <a:t>Starting with Assignment 1</a:t>
            </a:r>
          </a:p>
          <a:p>
            <a:r>
              <a:rPr lang="en-GB" sz="1900" dirty="0"/>
              <a:t>discuss your views and try to arrive at a consensus regarding the mark</a:t>
            </a:r>
          </a:p>
          <a:p>
            <a:r>
              <a:rPr lang="en-GB" sz="1900" dirty="0"/>
              <a:t>note on the ‘group’ sheet your agreed mark and the characteristics of the assignment that most influenced your decision, particularly at the borderlines: pass/fail, 2.2./2.1, 2.1/1st</a:t>
            </a:r>
          </a:p>
          <a:p>
            <a:r>
              <a:rPr lang="en-GB" sz="1900" dirty="0"/>
              <a:t>be prepared to share.</a:t>
            </a:r>
            <a:endParaRPr lang="en-US" sz="1900" dirty="0"/>
          </a:p>
        </p:txBody>
      </p:sp>
    </p:spTree>
    <p:extLst>
      <p:ext uri="{BB962C8B-B14F-4D97-AF65-F5344CB8AC3E}">
        <p14:creationId xmlns:p14="http://schemas.microsoft.com/office/powerpoint/2010/main" val="226110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181" y="259721"/>
            <a:ext cx="10185807" cy="584775"/>
          </a:xfrm>
          <a:prstGeom prst="rect">
            <a:avLst/>
          </a:prstGeom>
          <a:solidFill>
            <a:schemeClr val="bg1"/>
          </a:solidFill>
        </p:spPr>
        <p:txBody>
          <a:bodyPr wrap="square" rtlCol="0">
            <a:spAutoFit/>
          </a:bodyPr>
          <a:lstStyle/>
          <a:p>
            <a:pPr algn="ctr"/>
            <a:r>
              <a:rPr lang="en-US" sz="3200" dirty="0">
                <a:solidFill>
                  <a:srgbClr val="02A4A6"/>
                </a:solidFill>
              </a:rPr>
              <a:t>Add mark range, mode &amp; mean for each assignment</a:t>
            </a:r>
            <a:endParaRPr lang="en-GB" sz="3200" b="1" dirty="0">
              <a:solidFill>
                <a:srgbClr val="02A4A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78076889"/>
              </p:ext>
            </p:extLst>
          </p:nvPr>
        </p:nvGraphicFramePr>
        <p:xfrm>
          <a:off x="824473" y="1196161"/>
          <a:ext cx="8792042" cy="4525968"/>
        </p:xfrm>
        <a:graphic>
          <a:graphicData uri="http://schemas.openxmlformats.org/drawingml/2006/table">
            <a:tbl>
              <a:tblPr/>
              <a:tblGrid>
                <a:gridCol w="1008735"/>
                <a:gridCol w="2556226"/>
                <a:gridCol w="2774021"/>
                <a:gridCol w="2453060"/>
              </a:tblGrid>
              <a:tr h="377164">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Marker</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1</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2</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3</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1</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2</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3</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4</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5</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6</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7</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8</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Range</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Mode</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Mean</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r>
            </a:tbl>
          </a:graphicData>
        </a:graphic>
      </p:graphicFrame>
      <p:sp>
        <p:nvSpPr>
          <p:cNvPr id="11" name="Control 1"/>
          <p:cNvSpPr>
            <a:spLocks noChangeArrowheads="1" noChangeShapeType="1"/>
          </p:cNvSpPr>
          <p:nvPr/>
        </p:nvSpPr>
        <p:spPr bwMode="auto">
          <a:xfrm>
            <a:off x="1273175" y="5183188"/>
            <a:ext cx="9740900" cy="45593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539128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02A4A6"/>
                </a:solidFill>
                <a:latin typeface="Arial" charset="0"/>
              </a:rPr>
              <a:t>Conclusion</a:t>
            </a:r>
            <a:endParaRPr lang="en-GB" sz="4000" dirty="0"/>
          </a:p>
        </p:txBody>
      </p:sp>
      <p:sp>
        <p:nvSpPr>
          <p:cNvPr id="5" name="Content Placeholder 4"/>
          <p:cNvSpPr>
            <a:spLocks noGrp="1"/>
          </p:cNvSpPr>
          <p:nvPr>
            <p:ph sz="half" idx="1"/>
          </p:nvPr>
        </p:nvSpPr>
        <p:spPr>
          <a:xfrm>
            <a:off x="522050" y="1254815"/>
            <a:ext cx="4286276" cy="4858906"/>
          </a:xfrm>
        </p:spPr>
        <p:txBody>
          <a:bodyPr/>
          <a:lstStyle/>
          <a:p>
            <a:pPr>
              <a:lnSpc>
                <a:spcPct val="110000"/>
              </a:lnSpc>
            </a:pPr>
            <a:r>
              <a:rPr lang="en-GB" sz="2000" b="1" dirty="0">
                <a:solidFill>
                  <a:srgbClr val="02A4A6"/>
                </a:solidFill>
              </a:rPr>
              <a:t>Social processes </a:t>
            </a:r>
            <a:r>
              <a:rPr lang="en-GB" sz="2000" dirty="0"/>
              <a:t>are the most effective for assuring academic standards (social moderation / consensus moderation</a:t>
            </a:r>
            <a:r>
              <a:rPr lang="en-GB" sz="2000" dirty="0" smtClean="0"/>
              <a:t>).</a:t>
            </a:r>
          </a:p>
          <a:p>
            <a:pPr marL="0" indent="0">
              <a:lnSpc>
                <a:spcPct val="110000"/>
              </a:lnSpc>
              <a:buNone/>
            </a:pPr>
            <a:endParaRPr lang="en-GB" sz="2000" dirty="0">
              <a:sym typeface="Symbol"/>
            </a:endParaRPr>
          </a:p>
          <a:p>
            <a:pPr>
              <a:lnSpc>
                <a:spcPct val="110000"/>
              </a:lnSpc>
            </a:pPr>
            <a:r>
              <a:rPr lang="en-GB" sz="2000" dirty="0">
                <a:sym typeface="Symbol"/>
              </a:rPr>
              <a:t>This calibration exercise can be used profitably within institutions, faculties, departments and programme teams to improve consistency of standards.</a:t>
            </a:r>
          </a:p>
          <a:p>
            <a:pPr marL="0" indent="0">
              <a:buNone/>
            </a:pPr>
            <a:endParaRPr lang="en-GB" sz="11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747" y="1417638"/>
            <a:ext cx="3060192" cy="20401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747" y="3457767"/>
            <a:ext cx="3060192" cy="1991037"/>
          </a:xfrm>
          <a:prstGeom prst="rect">
            <a:avLst/>
          </a:prstGeom>
        </p:spPr>
      </p:pic>
    </p:spTree>
    <p:extLst>
      <p:ext uri="{BB962C8B-B14F-4D97-AF65-F5344CB8AC3E}">
        <p14:creationId xmlns:p14="http://schemas.microsoft.com/office/powerpoint/2010/main" val="2802545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Aims</a:t>
            </a:r>
            <a:endParaRPr lang="en-GB" dirty="0"/>
          </a:p>
        </p:txBody>
      </p:sp>
      <p:sp>
        <p:nvSpPr>
          <p:cNvPr id="5" name="Content Placeholder 4"/>
          <p:cNvSpPr>
            <a:spLocks noGrp="1"/>
          </p:cNvSpPr>
          <p:nvPr>
            <p:ph sz="half" idx="1"/>
          </p:nvPr>
        </p:nvSpPr>
        <p:spPr>
          <a:xfrm>
            <a:off x="522050" y="1600203"/>
            <a:ext cx="5974565" cy="4525963"/>
          </a:xfrm>
        </p:spPr>
        <p:txBody>
          <a:bodyPr/>
          <a:lstStyle/>
          <a:p>
            <a:pPr lvl="0"/>
            <a:r>
              <a:rPr lang="en-GB" sz="2000" dirty="0"/>
              <a:t>To raise awareness among geography academics and examiners of the potential variation in academic standards across different assessors</a:t>
            </a:r>
          </a:p>
          <a:p>
            <a:pPr lvl="0"/>
            <a:r>
              <a:rPr lang="en-GB" sz="2000" dirty="0"/>
              <a:t>To use dialogue to build greater consistency in the judgement of student work among geography lecturers and examiners, within and across programmes and institutions</a:t>
            </a:r>
          </a:p>
          <a:p>
            <a:r>
              <a:rPr lang="en-GB" sz="2000" dirty="0"/>
              <a:t>To discuss and create a shared understanding of criteria for the assessment of research-based coursework essays or reports, drawing on key reference documents </a:t>
            </a:r>
          </a:p>
          <a:p>
            <a:endParaRPr lang="en-GB"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80" y="2586615"/>
            <a:ext cx="3402468" cy="1883787"/>
          </a:xfrm>
        </p:spPr>
      </p:pic>
    </p:spTree>
    <p:extLst>
      <p:ext uri="{BB962C8B-B14F-4D97-AF65-F5344CB8AC3E}">
        <p14:creationId xmlns:p14="http://schemas.microsoft.com/office/powerpoint/2010/main" val="1146527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90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Intended outcomes</a:t>
            </a:r>
            <a:endParaRPr lang="en-GB" dirty="0"/>
          </a:p>
        </p:txBody>
      </p:sp>
      <p:sp>
        <p:nvSpPr>
          <p:cNvPr id="5" name="Content Placeholder 4"/>
          <p:cNvSpPr>
            <a:spLocks noGrp="1"/>
          </p:cNvSpPr>
          <p:nvPr>
            <p:ph sz="half" idx="1"/>
          </p:nvPr>
        </p:nvSpPr>
        <p:spPr>
          <a:xfrm>
            <a:off x="522050" y="1315720"/>
            <a:ext cx="5974565" cy="4770120"/>
          </a:xfrm>
        </p:spPr>
        <p:txBody>
          <a:bodyPr/>
          <a:lstStyle/>
          <a:p>
            <a:pPr marL="0" lvl="0" indent="0">
              <a:buNone/>
            </a:pPr>
            <a:r>
              <a:rPr lang="en-GB" sz="2000" dirty="0" smtClean="0"/>
              <a:t>Participants will develop:</a:t>
            </a:r>
          </a:p>
          <a:p>
            <a:pPr marL="0" lvl="0" indent="0">
              <a:buNone/>
            </a:pPr>
            <a:endParaRPr lang="en-GB" sz="2000" dirty="0" smtClean="0"/>
          </a:p>
          <a:p>
            <a:pPr lvl="0"/>
            <a:r>
              <a:rPr lang="en-GB" sz="2000" dirty="0"/>
              <a:t>greater awareness of differences in academic standards across assessors </a:t>
            </a:r>
            <a:endParaRPr lang="en-GB" sz="2000" dirty="0" smtClean="0"/>
          </a:p>
          <a:p>
            <a:pPr marL="0" lvl="0" indent="0">
              <a:buNone/>
            </a:pPr>
            <a:endParaRPr lang="en-GB" sz="2000" dirty="0"/>
          </a:p>
          <a:p>
            <a:pPr lvl="0"/>
            <a:r>
              <a:rPr lang="en-GB" sz="2000" dirty="0"/>
              <a:t>greater capability and confidence in drawing on accepted academic standards in their assessing and examining </a:t>
            </a:r>
            <a:r>
              <a:rPr lang="en-GB" sz="2000" dirty="0" smtClean="0"/>
              <a:t>roles</a:t>
            </a:r>
          </a:p>
          <a:p>
            <a:pPr marL="0" lvl="0" indent="0">
              <a:buNone/>
            </a:pPr>
            <a:endParaRPr lang="en-GB" sz="2000" dirty="0"/>
          </a:p>
          <a:p>
            <a:pPr lvl="0"/>
            <a:r>
              <a:rPr lang="en-GB" sz="2000" dirty="0"/>
              <a:t>a shared interpretation of agreed key criteria for the assessment of research-based coursework essays or reports, with reference to relevant national standards statements</a:t>
            </a:r>
            <a:r>
              <a:rPr lang="en-GB" sz="2000" dirty="0" smtClean="0"/>
              <a:t>.</a:t>
            </a:r>
            <a:endParaRPr lang="en-GB" sz="2000" dirty="0"/>
          </a:p>
        </p:txBody>
      </p:sp>
      <p:pic>
        <p:nvPicPr>
          <p:cNvPr id="6" name="Picture 5">
            <a:extLst>
              <a:ext uri="{FF2B5EF4-FFF2-40B4-BE49-F238E27FC236}">
                <a16:creationId xmlns:a16="http://schemas.microsoft.com/office/drawing/2014/main" xmlns="" id="{2E815209-48B7-E846-A03A-915334B0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582" y="1600200"/>
            <a:ext cx="3709198" cy="2165626"/>
          </a:xfrm>
          <a:prstGeom prst="rect">
            <a:avLst/>
          </a:prstGeom>
        </p:spPr>
      </p:pic>
      <p:pic>
        <p:nvPicPr>
          <p:cNvPr id="8" name="Picture 7">
            <a:extLst>
              <a:ext uri="{FF2B5EF4-FFF2-40B4-BE49-F238E27FC236}">
                <a16:creationId xmlns:a16="http://schemas.microsoft.com/office/drawing/2014/main" xmlns="" id="{B326C8CE-FAA6-CB43-A820-093B66CE1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581" y="3784497"/>
            <a:ext cx="3709198" cy="2073471"/>
          </a:xfrm>
          <a:prstGeom prst="rect">
            <a:avLst/>
          </a:prstGeom>
        </p:spPr>
      </p:pic>
    </p:spTree>
    <p:extLst>
      <p:ext uri="{BB962C8B-B14F-4D97-AF65-F5344CB8AC3E}">
        <p14:creationId xmlns:p14="http://schemas.microsoft.com/office/powerpoint/2010/main" val="3606358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Format of the day</a:t>
            </a:r>
            <a:endParaRPr lang="en-GB" dirty="0"/>
          </a:p>
        </p:txBody>
      </p:sp>
      <p:sp>
        <p:nvSpPr>
          <p:cNvPr id="5" name="Content Placeholder 4"/>
          <p:cNvSpPr>
            <a:spLocks noGrp="1"/>
          </p:cNvSpPr>
          <p:nvPr>
            <p:ph sz="half" idx="1"/>
          </p:nvPr>
        </p:nvSpPr>
        <p:spPr>
          <a:xfrm>
            <a:off x="522050" y="1600203"/>
            <a:ext cx="5974565" cy="4525963"/>
          </a:xfrm>
        </p:spPr>
        <p:txBody>
          <a:bodyPr/>
          <a:lstStyle/>
          <a:p>
            <a:pPr lvl="0"/>
            <a:r>
              <a:rPr lang="en-GB" sz="2000" dirty="0" smtClean="0"/>
              <a:t>Introduction</a:t>
            </a:r>
          </a:p>
          <a:p>
            <a:r>
              <a:rPr lang="en-GB" sz="2000" dirty="0"/>
              <a:t>Brief presentation of research</a:t>
            </a:r>
            <a:r>
              <a:rPr lang="en-GB" sz="2000" b="1" dirty="0"/>
              <a:t> </a:t>
            </a:r>
            <a:r>
              <a:rPr lang="en-GB" sz="2000" dirty="0"/>
              <a:t>on consistency and patterns of marking in higher education in general, and geography in particular</a:t>
            </a:r>
          </a:p>
          <a:p>
            <a:r>
              <a:rPr lang="en-GB" sz="2000" dirty="0"/>
              <a:t>Calibrating our standards through attempting to achieve a consensus about the coursework examples – in small groups and then across the whole group</a:t>
            </a:r>
          </a:p>
          <a:p>
            <a:r>
              <a:rPr lang="en-GB" sz="2000" dirty="0"/>
              <a:t>Developing a list of influential characteristics in student work that help to decide marks, particularly at the </a:t>
            </a:r>
            <a:r>
              <a:rPr lang="en-GB" sz="2000" dirty="0" smtClean="0"/>
              <a:t>borderline</a:t>
            </a:r>
            <a:endParaRPr lang="en-GB" sz="2000" dirty="0"/>
          </a:p>
          <a:p>
            <a:pPr marL="0" indent="0">
              <a:buNone/>
            </a:pPr>
            <a:endParaRPr lang="en-GB" dirty="0"/>
          </a:p>
        </p:txBody>
      </p:sp>
      <p:pic>
        <p:nvPicPr>
          <p:cNvPr id="6" name="Content Placeholder 6">
            <a:extLst>
              <a:ext uri="{FF2B5EF4-FFF2-40B4-BE49-F238E27FC236}">
                <a16:creationId xmlns:a16="http://schemas.microsoft.com/office/drawing/2014/main" xmlns="" id="{86C8DAC9-F72E-4807-AC20-6F77F2656C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8760" y="1600203"/>
            <a:ext cx="3661387" cy="2137711"/>
          </a:xfrm>
          <a:prstGeom prst="rect">
            <a:avLst/>
          </a:prstGeom>
        </p:spPr>
      </p:pic>
      <p:sp>
        <p:nvSpPr>
          <p:cNvPr id="8" name="TextBox 7">
            <a:extLst>
              <a:ext uri="{FF2B5EF4-FFF2-40B4-BE49-F238E27FC236}">
                <a16:creationId xmlns:a16="http://schemas.microsoft.com/office/drawing/2014/main" xmlns="" id="{12655426-F588-42A3-84A1-6A394812AE1C}"/>
              </a:ext>
            </a:extLst>
          </p:cNvPr>
          <p:cNvSpPr txBox="1"/>
          <p:nvPr/>
        </p:nvSpPr>
        <p:spPr>
          <a:xfrm>
            <a:off x="6338759" y="5073710"/>
            <a:ext cx="4017577" cy="954107"/>
          </a:xfrm>
          <a:prstGeom prst="rect">
            <a:avLst/>
          </a:prstGeom>
          <a:solidFill>
            <a:srgbClr val="02A4A6"/>
          </a:solidFill>
          <a:ln w="12700">
            <a:solidFill>
              <a:schemeClr val="accent1"/>
            </a:solidFill>
          </a:ln>
        </p:spPr>
        <p:txBody>
          <a:bodyPr wrap="square" rtlCol="0">
            <a:spAutoFit/>
          </a:bodyPr>
          <a:lstStyle/>
          <a:p>
            <a:pPr>
              <a:spcBef>
                <a:spcPts val="600"/>
              </a:spcBef>
              <a:spcAft>
                <a:spcPts val="600"/>
              </a:spcAft>
            </a:pPr>
            <a:r>
              <a:rPr lang="en-GB" sz="2800" dirty="0">
                <a:solidFill>
                  <a:schemeClr val="bg1"/>
                </a:solidFill>
              </a:rPr>
              <a:t>Adhering to the Chatham House rule</a:t>
            </a:r>
          </a:p>
        </p:txBody>
      </p:sp>
    </p:spTree>
    <p:extLst>
      <p:ext uri="{BB962C8B-B14F-4D97-AF65-F5344CB8AC3E}">
        <p14:creationId xmlns:p14="http://schemas.microsoft.com/office/powerpoint/2010/main" val="292232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2A4A6"/>
                </a:solidFill>
              </a:rPr>
              <a:t>Policy context</a:t>
            </a:r>
            <a:endParaRPr lang="en-GB" sz="3600" dirty="0">
              <a:solidFill>
                <a:srgbClr val="02A4A6"/>
              </a:solidFill>
            </a:endParaRPr>
          </a:p>
        </p:txBody>
      </p:sp>
      <p:sp>
        <p:nvSpPr>
          <p:cNvPr id="3" name="Content Placeholder 2"/>
          <p:cNvSpPr>
            <a:spLocks noGrp="1"/>
          </p:cNvSpPr>
          <p:nvPr>
            <p:ph idx="1"/>
          </p:nvPr>
        </p:nvSpPr>
        <p:spPr>
          <a:xfrm>
            <a:off x="185618" y="1168401"/>
            <a:ext cx="4872460" cy="4968240"/>
          </a:xfrm>
          <a:noFill/>
        </p:spPr>
        <p:txBody>
          <a:bodyPr/>
          <a:lstStyle/>
          <a:p>
            <a:pPr marL="0" indent="0">
              <a:buNone/>
            </a:pPr>
            <a:r>
              <a:rPr lang="en-GB" sz="2400" dirty="0"/>
              <a:t>‘it would be beneficial to the sector and its stakeholders to consider further modernising or professionalising the external examining system. We believe that further strengthening some aspects of the current arrangements would enhance the role of the … system as part of the future quality assessment system’ </a:t>
            </a:r>
          </a:p>
          <a:p>
            <a:pPr marL="0" indent="0">
              <a:buNone/>
            </a:pPr>
            <a:r>
              <a:rPr lang="en-GB" sz="1800" dirty="0"/>
              <a:t>(HEFCE, 2016: </a:t>
            </a:r>
            <a:r>
              <a:rPr lang="en-GB" sz="1800" dirty="0">
                <a:hlinkClick r:id="rId3"/>
              </a:rPr>
              <a:t>Revised Operating Model for Quality Assessment</a:t>
            </a:r>
            <a:r>
              <a:rPr lang="en-GB" sz="1800" dirty="0"/>
              <a:t> p. 36)</a:t>
            </a:r>
          </a:p>
        </p:txBody>
      </p:sp>
      <p:sp>
        <p:nvSpPr>
          <p:cNvPr id="7" name="Content Placeholder 4"/>
          <p:cNvSpPr txBox="1">
            <a:spLocks/>
          </p:cNvSpPr>
          <p:nvPr/>
        </p:nvSpPr>
        <p:spPr bwMode="auto">
          <a:xfrm>
            <a:off x="5058077" y="1168400"/>
            <a:ext cx="5000075" cy="481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smtClean="0"/>
              <a:t>Advance HE </a:t>
            </a:r>
            <a:r>
              <a:rPr lang="en-GB" sz="2400" dirty="0"/>
              <a:t>were awarded the contract by </a:t>
            </a:r>
            <a:r>
              <a:rPr lang="en-GB" sz="2400" dirty="0" err="1" smtClean="0"/>
              <a:t>OfS</a:t>
            </a:r>
            <a:r>
              <a:rPr lang="en-GB" sz="2400" dirty="0" smtClean="0"/>
              <a:t> </a:t>
            </a:r>
            <a:r>
              <a:rPr lang="en-GB" sz="2400" dirty="0"/>
              <a:t>on behalf of the devolved administrations to lead the Degree Standards project, running from 2016 to 2021.</a:t>
            </a:r>
          </a:p>
          <a:p>
            <a:pPr>
              <a:buFont typeface="Courier New" panose="02070309020205020404" pitchFamily="49" charset="0"/>
              <a:buChar char="o"/>
            </a:pPr>
            <a:r>
              <a:rPr lang="en-GB" sz="2400" dirty="0"/>
              <a:t>The project, which is sector-led, aims to develop a sector-owned process of professional development for external examiners</a:t>
            </a:r>
            <a:r>
              <a:rPr lang="en-GB" sz="2400" dirty="0" smtClean="0"/>
              <a:t>.</a:t>
            </a:r>
            <a:endParaRPr lang="en-GB" sz="2400" dirty="0"/>
          </a:p>
        </p:txBody>
      </p:sp>
    </p:spTree>
    <p:extLst>
      <p:ext uri="{BB962C8B-B14F-4D97-AF65-F5344CB8AC3E}">
        <p14:creationId xmlns:p14="http://schemas.microsoft.com/office/powerpoint/2010/main" val="160286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2A4A6"/>
                </a:solidFill>
              </a:rPr>
              <a:t>Purpose of the project</a:t>
            </a:r>
            <a:endParaRPr lang="en-GB" sz="3600" dirty="0">
              <a:solidFill>
                <a:srgbClr val="02A4A6"/>
              </a:solidFill>
            </a:endParaRPr>
          </a:p>
        </p:txBody>
      </p:sp>
      <p:sp>
        <p:nvSpPr>
          <p:cNvPr id="3" name="Content Placeholder 2"/>
          <p:cNvSpPr>
            <a:spLocks noGrp="1"/>
          </p:cNvSpPr>
          <p:nvPr>
            <p:ph idx="1"/>
          </p:nvPr>
        </p:nvSpPr>
        <p:spPr>
          <a:xfrm>
            <a:off x="185618" y="1544321"/>
            <a:ext cx="4872460" cy="4348479"/>
          </a:xfrm>
          <a:noFill/>
        </p:spPr>
        <p:txBody>
          <a:bodyPr/>
          <a:lstStyle/>
          <a:p>
            <a:r>
              <a:rPr lang="en-GB" sz="1900" dirty="0"/>
              <a:t>Design and pilot different approaches to the professional development of external examiners</a:t>
            </a:r>
          </a:p>
          <a:p>
            <a:r>
              <a:rPr lang="en-GB" sz="1900" dirty="0"/>
              <a:t>Propose evidence-based and cost-effective longer term approaches to the professional development of external examiners</a:t>
            </a:r>
          </a:p>
          <a:p>
            <a:r>
              <a:rPr lang="en-GB" sz="1900" dirty="0"/>
              <a:t>Deliver ongoing professional development for external examiners </a:t>
            </a:r>
          </a:p>
          <a:p>
            <a:r>
              <a:rPr lang="en-GB" sz="1900" dirty="0"/>
              <a:t>Explore approaches to the calibration of standards and present recommendations for future work in this area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75" y="1853248"/>
            <a:ext cx="4678905" cy="3622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7809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What are the academic standards?</a:t>
            </a:r>
            <a:endParaRPr lang="en-GB" dirty="0"/>
          </a:p>
        </p:txBody>
      </p:sp>
      <p:sp>
        <p:nvSpPr>
          <p:cNvPr id="5" name="Content Placeholder 4"/>
          <p:cNvSpPr>
            <a:spLocks noGrp="1"/>
          </p:cNvSpPr>
          <p:nvPr>
            <p:ph sz="half" idx="1"/>
          </p:nvPr>
        </p:nvSpPr>
        <p:spPr>
          <a:xfrm>
            <a:off x="522050" y="1711960"/>
            <a:ext cx="5765746" cy="4678680"/>
          </a:xfrm>
        </p:spPr>
        <p:txBody>
          <a:bodyPr/>
          <a:lstStyle/>
          <a:p>
            <a:r>
              <a:rPr lang="en-GB" sz="2400" b="1" dirty="0"/>
              <a:t>Academic standards: </a:t>
            </a:r>
            <a:r>
              <a:rPr lang="en-GB" sz="2400" dirty="0"/>
              <a:t>output measures focusing on student achievement from written work, examinations, oral presentations, practical and fieldwork etc.</a:t>
            </a:r>
          </a:p>
          <a:p>
            <a:pPr>
              <a:buFont typeface="Arial" panose="020B0604020202020204" pitchFamily="34" charset="0"/>
              <a:buChar char="•"/>
            </a:pPr>
            <a:endParaRPr lang="en-GB" sz="1100" dirty="0"/>
          </a:p>
          <a:p>
            <a:r>
              <a:rPr lang="en-GB" sz="2400" b="1" dirty="0"/>
              <a:t>Quality standards:</a:t>
            </a:r>
            <a:r>
              <a:rPr lang="en-GB" sz="2400" dirty="0"/>
              <a:t> input and process measures focusing on all other aspects of the assessment cycle (and other resources, procedures, etc.)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655314" y="1650743"/>
            <a:ext cx="2263626" cy="1982437"/>
          </a:xfrm>
          <a:prstGeom prst="rect">
            <a:avLst/>
          </a:prstGeom>
        </p:spPr>
      </p:pic>
      <p:pic>
        <p:nvPicPr>
          <p:cNvPr id="10" name="Picture 9"/>
          <p:cNvPicPr>
            <a:picLocks noChangeAspect="1"/>
          </p:cNvPicPr>
          <p:nvPr/>
        </p:nvPicPr>
        <p:blipFill rotWithShape="1">
          <a:blip r:embed="rId3"/>
          <a:srcRect l="3226" r="15323"/>
          <a:stretch/>
        </p:blipFill>
        <p:spPr>
          <a:xfrm>
            <a:off x="7655313" y="3633180"/>
            <a:ext cx="2263626" cy="1618779"/>
          </a:xfrm>
          <a:prstGeom prst="rect">
            <a:avLst/>
          </a:prstGeom>
        </p:spPr>
      </p:pic>
    </p:spTree>
    <p:extLst>
      <p:ext uri="{BB962C8B-B14F-4D97-AF65-F5344CB8AC3E}">
        <p14:creationId xmlns:p14="http://schemas.microsoft.com/office/powerpoint/2010/main" val="202628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Evidence of individual differences in judging standards</a:t>
            </a:r>
            <a:endParaRPr lang="en-GB" dirty="0"/>
          </a:p>
        </p:txBody>
      </p:sp>
      <p:sp>
        <p:nvSpPr>
          <p:cNvPr id="5" name="Content Placeholder 4"/>
          <p:cNvSpPr>
            <a:spLocks noGrp="1"/>
          </p:cNvSpPr>
          <p:nvPr>
            <p:ph sz="half" idx="1"/>
          </p:nvPr>
        </p:nvSpPr>
        <p:spPr>
          <a:xfrm>
            <a:off x="806530" y="1864360"/>
            <a:ext cx="5765746" cy="1783080"/>
          </a:xfrm>
        </p:spPr>
        <p:txBody>
          <a:bodyPr/>
          <a:lstStyle/>
          <a:p>
            <a:pPr marL="0" indent="0">
              <a:buNone/>
            </a:pPr>
            <a:r>
              <a:rPr lang="en-GB" sz="2400" dirty="0"/>
              <a:t>Many studies, over many years, have found considerable discrepancy in the grades accorded to the same or similar student work. </a:t>
            </a:r>
          </a:p>
          <a:p>
            <a:pPr marL="0" indent="0">
              <a:buNone/>
            </a:pPr>
            <a:endParaRPr lang="en-GB" sz="1100" dirty="0"/>
          </a:p>
        </p:txBody>
      </p:sp>
      <p:sp>
        <p:nvSpPr>
          <p:cNvPr id="6" name="Content Placeholder 4"/>
          <p:cNvSpPr>
            <a:spLocks noGrp="1"/>
          </p:cNvSpPr>
          <p:nvPr>
            <p:ph sz="half" idx="1"/>
          </p:nvPr>
        </p:nvSpPr>
        <p:spPr>
          <a:xfrm>
            <a:off x="708820" y="3962400"/>
            <a:ext cx="8384380" cy="1757680"/>
          </a:xfrm>
          <a:solidFill>
            <a:srgbClr val="02A4A6"/>
          </a:solidFill>
        </p:spPr>
        <p:txBody>
          <a:bodyPr/>
          <a:lstStyle/>
          <a:p>
            <a:pPr marL="0" lvl="1" indent="0">
              <a:buNone/>
            </a:pPr>
            <a:r>
              <a:rPr lang="en-US" sz="2000" dirty="0" err="1"/>
              <a:t>Hartog</a:t>
            </a:r>
            <a:r>
              <a:rPr lang="en-US" sz="2000" dirty="0"/>
              <a:t> and Rhodes,1935; Laming et al.,1990; Wolf, 1995; Leach, </a:t>
            </a:r>
            <a:r>
              <a:rPr lang="en-US" sz="2000" dirty="0" err="1"/>
              <a:t>Neutze</a:t>
            </a:r>
            <a:r>
              <a:rPr lang="en-US" sz="2000" dirty="0"/>
              <a:t> and </a:t>
            </a:r>
            <a:r>
              <a:rPr lang="en-US" sz="2000" dirty="0" err="1"/>
              <a:t>Zepke</a:t>
            </a:r>
            <a:r>
              <a:rPr lang="en-US" sz="2000" dirty="0"/>
              <a:t>, 2001; </a:t>
            </a:r>
            <a:r>
              <a:rPr lang="en-GB" sz="2000" dirty="0" err="1"/>
              <a:t>Elander</a:t>
            </a:r>
            <a:r>
              <a:rPr lang="en-GB" sz="2000" dirty="0"/>
              <a:t> and Hardman, 2002; </a:t>
            </a:r>
            <a:r>
              <a:rPr lang="en-US" sz="2000" dirty="0"/>
              <a:t>Newstead, 2002;</a:t>
            </a:r>
            <a:r>
              <a:rPr lang="en-GB" sz="2000" dirty="0"/>
              <a:t> </a:t>
            </a:r>
            <a:r>
              <a:rPr lang="en-US" sz="2000" dirty="0"/>
              <a:t>Baume, </a:t>
            </a:r>
            <a:r>
              <a:rPr lang="en-US" sz="2000" dirty="0" err="1"/>
              <a:t>Yorke</a:t>
            </a:r>
            <a:r>
              <a:rPr lang="en-US" sz="2000" dirty="0"/>
              <a:t> and Coffey, 2004; Norton, 2004; Hanlon et al., 2004; Read et al., 2005; Price, 2005; Shay, 2004 and 2005; Brooks, 2012; O’Hagan and Wigglesworth, 2014; Bloxham et al., 2015 (this list is not exhaustive)</a:t>
            </a:r>
          </a:p>
          <a:p>
            <a:pPr marL="0" indent="0">
              <a:buNone/>
            </a:pPr>
            <a:endParaRPr lang="en-GB" sz="11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2595" y="1059819"/>
            <a:ext cx="1905000" cy="1905000"/>
          </a:xfrm>
          <a:prstGeom prst="rect">
            <a:avLst/>
          </a:prstGeom>
        </p:spPr>
      </p:pic>
    </p:spTree>
    <p:extLst>
      <p:ext uri="{BB962C8B-B14F-4D97-AF65-F5344CB8AC3E}">
        <p14:creationId xmlns:p14="http://schemas.microsoft.com/office/powerpoint/2010/main" val="3335233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Variation in geographers’ marking</a:t>
            </a:r>
            <a:endParaRPr lang="en-GB" dirty="0"/>
          </a:p>
        </p:txBody>
      </p:sp>
      <p:sp>
        <p:nvSpPr>
          <p:cNvPr id="5" name="Content Placeholder 4"/>
          <p:cNvSpPr>
            <a:spLocks noGrp="1"/>
          </p:cNvSpPr>
          <p:nvPr>
            <p:ph sz="half" idx="1"/>
          </p:nvPr>
        </p:nvSpPr>
        <p:spPr>
          <a:xfrm>
            <a:off x="64850" y="1376998"/>
            <a:ext cx="4527470" cy="4678680"/>
          </a:xfrm>
        </p:spPr>
        <p:txBody>
          <a:bodyPr/>
          <a:lstStyle/>
          <a:p>
            <a:r>
              <a:rPr lang="en-US" sz="1600" dirty="0"/>
              <a:t>The percentage of ‘good’ (1</a:t>
            </a:r>
            <a:r>
              <a:rPr lang="en-US" sz="1600" baseline="30000" dirty="0"/>
              <a:t>st</a:t>
            </a:r>
            <a:r>
              <a:rPr lang="en-US" sz="1600" dirty="0"/>
              <a:t> or 2.1) geography degrees in the UK has risen from around 40% in the early 1970s to 71% in 2010 (Thornes, 2012) and approx. 80% in 2016 (RGS-IBG, unpublished data). </a:t>
            </a:r>
            <a:endParaRPr lang="en-US" sz="1600" dirty="0" smtClean="0"/>
          </a:p>
          <a:p>
            <a:pPr marL="0" indent="0">
              <a:buNone/>
            </a:pPr>
            <a:endParaRPr lang="en-US" sz="1600" dirty="0"/>
          </a:p>
          <a:p>
            <a:r>
              <a:rPr lang="en-US" sz="1600" dirty="0"/>
              <a:t>In this context, it is important for geography assessors and external examiners to understand and consistently apply academic standards to ensure </a:t>
            </a:r>
            <a:r>
              <a:rPr lang="en-GB" sz="1600" dirty="0"/>
              <a:t>comparability of UK geography awards. </a:t>
            </a:r>
            <a:endParaRPr lang="en-GB" sz="1600" dirty="0" smtClean="0"/>
          </a:p>
          <a:p>
            <a:pPr marL="0" indent="0">
              <a:buNone/>
            </a:pPr>
            <a:endParaRPr lang="en-GB" sz="1600" dirty="0"/>
          </a:p>
          <a:p>
            <a:r>
              <a:rPr lang="en-US" sz="1600" dirty="0"/>
              <a:t>Do we have comparability of standards across geography assessment – or is judgement in grading variable?</a:t>
            </a:r>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400" y="1336358"/>
            <a:ext cx="5970588" cy="4356446"/>
          </a:xfrm>
          <a:prstGeom prst="rect">
            <a:avLst/>
          </a:prstGeom>
        </p:spPr>
      </p:pic>
    </p:spTree>
    <p:extLst>
      <p:ext uri="{BB962C8B-B14F-4D97-AF65-F5344CB8AC3E}">
        <p14:creationId xmlns:p14="http://schemas.microsoft.com/office/powerpoint/2010/main" val="3957434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ceHE_powerpoint_2704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www.w3.org/XML/1998/namespace"/>
    <ds:schemaRef ds:uri="http://purl.org/dc/terms/"/>
    <ds:schemaRef ds:uri="http://schemas.microsoft.com/office/infopath/2007/PartnerControls"/>
    <ds:schemaRef ds:uri="http://schemas.microsoft.com/sharepoint/v3/field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AdvanceHE_powerpoint_270418</Template>
  <TotalTime>164</TotalTime>
  <Words>1379</Words>
  <Application>Microsoft Office PowerPoint</Application>
  <PresentationFormat>Custom</PresentationFormat>
  <Paragraphs>165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AdvanceHE_powerpoint_270418</vt:lpstr>
      <vt:lpstr>Calibrating Academic Standards in Geography</vt:lpstr>
      <vt:lpstr>Aims</vt:lpstr>
      <vt:lpstr>Intended outcomes</vt:lpstr>
      <vt:lpstr>Format of the day</vt:lpstr>
      <vt:lpstr>Policy context</vt:lpstr>
      <vt:lpstr>Purpose of the project</vt:lpstr>
      <vt:lpstr>What are the academic standards?</vt:lpstr>
      <vt:lpstr>Evidence of individual differences in judging standards</vt:lpstr>
      <vt:lpstr>Variation in geographers’ marking</vt:lpstr>
      <vt:lpstr>PowerPoint Presentation</vt:lpstr>
      <vt:lpstr>Issues in achieving consistent judgement</vt:lpstr>
      <vt:lpstr>PEOPLE: How we know our standards – tacit knowledge</vt:lpstr>
      <vt:lpstr>TOOLS: The limitations of assessment criteria</vt:lpstr>
      <vt:lpstr>TASKS: Open-ended tasks</vt:lpstr>
      <vt:lpstr>Implication: Need for calibration</vt:lpstr>
      <vt:lpstr>Social moderation to calibration</vt:lpstr>
      <vt:lpstr>Running calibration – one assignment at a time</vt:lpstr>
      <vt:lpstr>PowerPoint Presentation</vt:lpstr>
      <vt:lpstr>Conclusion</vt:lpstr>
      <vt:lpstr>PowerPoint Presentation</vt:lpstr>
    </vt:vector>
  </TitlesOfParts>
  <Company>The Higher Education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Janine</cp:lastModifiedBy>
  <cp:revision>17</cp:revision>
  <dcterms:created xsi:type="dcterms:W3CDTF">2018-04-30T08:18:03Z</dcterms:created>
  <dcterms:modified xsi:type="dcterms:W3CDTF">2018-08-22T10:35:07Z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